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5000" r:id="rId2"/>
    <p:sldId id="350" r:id="rId3"/>
    <p:sldId id="351" r:id="rId4"/>
    <p:sldId id="361" r:id="rId5"/>
    <p:sldId id="352" r:id="rId6"/>
    <p:sldId id="353" r:id="rId7"/>
    <p:sldId id="357" r:id="rId8"/>
    <p:sldId id="356" r:id="rId9"/>
    <p:sldId id="355" r:id="rId10"/>
    <p:sldId id="358" r:id="rId11"/>
    <p:sldId id="362" r:id="rId12"/>
    <p:sldId id="360" r:id="rId13"/>
    <p:sldId id="364" r:id="rId14"/>
    <p:sldId id="363" r:id="rId15"/>
    <p:sldId id="4978" r:id="rId16"/>
    <p:sldId id="4977" r:id="rId17"/>
    <p:sldId id="4967" r:id="rId18"/>
    <p:sldId id="4921" r:id="rId19"/>
    <p:sldId id="4998" r:id="rId20"/>
    <p:sldId id="4999" r:id="rId21"/>
    <p:sldId id="365" r:id="rId22"/>
    <p:sldId id="366" r:id="rId23"/>
    <p:sldId id="367" r:id="rId24"/>
    <p:sldId id="372" r:id="rId25"/>
    <p:sldId id="4985" r:id="rId26"/>
    <p:sldId id="4986" r:id="rId27"/>
    <p:sldId id="4987" r:id="rId28"/>
    <p:sldId id="4988" r:id="rId29"/>
    <p:sldId id="4989" r:id="rId30"/>
    <p:sldId id="368" r:id="rId31"/>
    <p:sldId id="373" r:id="rId32"/>
    <p:sldId id="4990" r:id="rId33"/>
    <p:sldId id="4991" r:id="rId34"/>
    <p:sldId id="4992" r:id="rId35"/>
    <p:sldId id="4993" r:id="rId36"/>
    <p:sldId id="4994" r:id="rId37"/>
    <p:sldId id="4996" r:id="rId38"/>
    <p:sldId id="369" r:id="rId39"/>
    <p:sldId id="374" r:id="rId40"/>
    <p:sldId id="4995" r:id="rId41"/>
    <p:sldId id="4997" r:id="rId42"/>
    <p:sldId id="370" r:id="rId43"/>
    <p:sldId id="371" r:id="rId44"/>
    <p:sldId id="4972" r:id="rId45"/>
    <p:sldId id="4973" r:id="rId46"/>
    <p:sldId id="4974" r:id="rId47"/>
    <p:sldId id="375" r:id="rId48"/>
    <p:sldId id="349"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48D494B-3802-41D3-AFC9-00264898E5B9}">
          <p14:sldIdLst>
            <p14:sldId id="5000"/>
            <p14:sldId id="350"/>
            <p14:sldId id="351"/>
            <p14:sldId id="361"/>
            <p14:sldId id="352"/>
            <p14:sldId id="353"/>
            <p14:sldId id="357"/>
            <p14:sldId id="356"/>
            <p14:sldId id="355"/>
            <p14:sldId id="358"/>
            <p14:sldId id="362"/>
            <p14:sldId id="360"/>
            <p14:sldId id="364"/>
            <p14:sldId id="363"/>
            <p14:sldId id="4978"/>
            <p14:sldId id="4977"/>
            <p14:sldId id="4967"/>
            <p14:sldId id="4921"/>
            <p14:sldId id="4998"/>
            <p14:sldId id="4999"/>
            <p14:sldId id="365"/>
            <p14:sldId id="366"/>
            <p14:sldId id="367"/>
            <p14:sldId id="372"/>
            <p14:sldId id="4985"/>
            <p14:sldId id="4986"/>
            <p14:sldId id="4987"/>
            <p14:sldId id="4988"/>
            <p14:sldId id="4989"/>
            <p14:sldId id="368"/>
            <p14:sldId id="373"/>
            <p14:sldId id="4990"/>
            <p14:sldId id="4991"/>
            <p14:sldId id="4992"/>
            <p14:sldId id="4993"/>
            <p14:sldId id="4994"/>
            <p14:sldId id="4996"/>
            <p14:sldId id="369"/>
            <p14:sldId id="374"/>
            <p14:sldId id="4995"/>
            <p14:sldId id="4997"/>
            <p14:sldId id="370"/>
            <p14:sldId id="371"/>
            <p14:sldId id="4972"/>
            <p14:sldId id="4973"/>
            <p14:sldId id="4974"/>
            <p14:sldId id="375"/>
            <p14:sldId id="349"/>
          </p14:sldIdLst>
        </p14:section>
        <p14:section name="Untitled Section" id="{4848C77F-2596-4E17-B4F5-500305321565}">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62D20-4A65-4F83-ACC3-1C468A32BBE4}" type="datetimeFigureOut">
              <a:rPr lang="en-US" smtClean="0"/>
              <a:t>4/25/2024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5FBFD9-08E8-4614-8865-512DE9170555}" type="slidenum">
              <a:rPr lang="en-US" smtClean="0"/>
              <a:t>‹#›</a:t>
            </a:fld>
            <a:endParaRPr lang="en-US"/>
          </a:p>
        </p:txBody>
      </p:sp>
    </p:spTree>
    <p:extLst>
      <p:ext uri="{BB962C8B-B14F-4D97-AF65-F5344CB8AC3E}">
        <p14:creationId xmlns:p14="http://schemas.microsoft.com/office/powerpoint/2010/main" val="2900756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17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37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673FC50D-A940-4F27-AE16-16AA0652498C}" type="slidenum">
              <a:rPr lang="en-US" smtClean="0"/>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8844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8D4658-3164-42CF-85C7-479D48728EC3}" type="datetimeFigureOut">
              <a:rPr lang="en-US" smtClean="0"/>
              <a:pPr/>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3018265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7424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84376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288724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08853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27140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3141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3602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extLst>
      <p:ext uri="{BB962C8B-B14F-4D97-AF65-F5344CB8AC3E}">
        <p14:creationId xmlns:p14="http://schemas.microsoft.com/office/powerpoint/2010/main" val="96316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412447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8D4658-3164-42CF-85C7-479D48728EC3}" type="datetimeFigureOut">
              <a:rPr lang="en-US" smtClean="0"/>
              <a:pPr/>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3FC50D-A940-4F27-AE16-16AA0652498C}" type="slidenum">
              <a:rPr lang="en-US" smtClean="0"/>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3518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8D4658-3164-42CF-85C7-479D48728EC3}" type="datetimeFigureOut">
              <a:rPr lang="en-US" smtClean="0"/>
              <a:pPr/>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3512366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8D4658-3164-42CF-85C7-479D48728EC3}" type="datetimeFigureOut">
              <a:rPr lang="en-US" smtClean="0"/>
              <a:pPr/>
              <a:t>4/25/2024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3FC50D-A940-4F27-AE16-16AA0652498C}" type="slidenum">
              <a:rPr lang="en-US" smtClean="0"/>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60571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8D4658-3164-42CF-85C7-479D48728EC3}" type="datetimeFigureOut">
              <a:rPr lang="en-US" smtClean="0"/>
              <a:pPr/>
              <a:t>4/25/2024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3FC50D-A940-4F27-AE16-16AA0652498C}" type="slidenum">
              <a:rPr lang="en-US" smtClean="0"/>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8443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8D4658-3164-42CF-85C7-479D48728EC3}" type="datetimeFigureOut">
              <a:rPr lang="en-US" smtClean="0"/>
              <a:pPr/>
              <a:t>4/25/2024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8040242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8D4658-3164-42CF-85C7-479D48728EC3}" type="datetimeFigureOut">
              <a:rPr lang="en-US" smtClean="0"/>
              <a:pPr/>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4564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8D4658-3164-42CF-85C7-479D48728EC3}" type="datetimeFigureOut">
              <a:rPr lang="en-US" smtClean="0"/>
              <a:pPr/>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3FC50D-A940-4F27-AE16-16AA0652498C}" type="slidenum">
              <a:rPr lang="en-US" smtClean="0"/>
              <a:pPr/>
              <a:t>‹#›</a:t>
            </a:fld>
            <a:endParaRPr lang="en-US"/>
          </a:p>
        </p:txBody>
      </p:sp>
    </p:spTree>
    <p:extLst>
      <p:ext uri="{BB962C8B-B14F-4D97-AF65-F5344CB8AC3E}">
        <p14:creationId xmlns:p14="http://schemas.microsoft.com/office/powerpoint/2010/main" val="3072428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48D4658-3164-42CF-85C7-479D48728EC3}" type="datetimeFigureOut">
              <a:rPr lang="en-US" smtClean="0"/>
              <a:pPr/>
              <a:t>4/25/2024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73FC50D-A940-4F27-AE16-16AA0652498C}" type="slidenum">
              <a:rPr lang="en-US" smtClean="0"/>
              <a:pPr/>
              <a:t>‹#›</a:t>
            </a:fld>
            <a:endParaRPr lang="en-US"/>
          </a:p>
        </p:txBody>
      </p:sp>
    </p:spTree>
    <p:extLst>
      <p:ext uri="{BB962C8B-B14F-4D97-AF65-F5344CB8AC3E}">
        <p14:creationId xmlns:p14="http://schemas.microsoft.com/office/powerpoint/2010/main" val="4578733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D751F-E95C-4E4F-8845-73E0197BC66B}"/>
              </a:ext>
            </a:extLst>
          </p:cNvPr>
          <p:cNvSpPr>
            <a:spLocks noGrp="1"/>
          </p:cNvSpPr>
          <p:nvPr>
            <p:ph type="ctrTitle"/>
          </p:nvPr>
        </p:nvSpPr>
        <p:spPr/>
        <p:txBody>
          <a:bodyPr/>
          <a:lstStyle/>
          <a:p>
            <a:r>
              <a:rPr lang="en-US" sz="2400" dirty="0"/>
              <a:t>GENERAL CONCEPTS REGARDING THE ORGANIZATION AND ORGANIZATION OF HEALTHCARE INSTITUTIONS AND HEALTH CARE</a:t>
            </a:r>
          </a:p>
        </p:txBody>
      </p:sp>
    </p:spTree>
    <p:extLst>
      <p:ext uri="{BB962C8B-B14F-4D97-AF65-F5344CB8AC3E}">
        <p14:creationId xmlns:p14="http://schemas.microsoft.com/office/powerpoint/2010/main" val="20606867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network plan determines: the number, structure, capacities and spatial layout of publicly owned health care institutions and their organizational units by level of health care, the organization of emergency medical assistance, as well as other issues of importance for the organization of the health care system in the Republic of Serbia.</a:t>
            </a:r>
          </a:p>
        </p:txBody>
      </p:sp>
    </p:spTree>
    <p:extLst>
      <p:ext uri="{BB962C8B-B14F-4D97-AF65-F5344CB8AC3E}">
        <p14:creationId xmlns:p14="http://schemas.microsoft.com/office/powerpoint/2010/main" val="16654340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sr-Latn-RS" dirty="0"/>
            </a:br>
            <a:r>
              <a:rPr lang="en-US" dirty="0"/>
              <a:t>Who is the founder of the Health Institution?</a:t>
            </a:r>
            <a:br>
              <a:rPr lang="en-US" dirty="0"/>
            </a:br>
            <a:br>
              <a:rPr lang="en-US" dirty="0"/>
            </a:br>
            <a:endParaRPr lang="en-US" dirty="0"/>
          </a:p>
        </p:txBody>
      </p:sp>
      <p:sp>
        <p:nvSpPr>
          <p:cNvPr id="3" name="Content Placeholder 2"/>
          <p:cNvSpPr>
            <a:spLocks noGrp="1"/>
          </p:cNvSpPr>
          <p:nvPr>
            <p:ph idx="1"/>
          </p:nvPr>
        </p:nvSpPr>
        <p:spPr/>
        <p:txBody>
          <a:bodyPr/>
          <a:lstStyle/>
          <a:p>
            <a:r>
              <a:rPr lang="en-US" dirty="0"/>
              <a:t>Healthcare institutions in public ownership are established by the Republic of Serbia, and on the territory of the autonomous province - by the autonomous province, except for pharmacy institutions established by the local self-government unit.</a:t>
            </a:r>
          </a:p>
          <a:p>
            <a:r>
              <a:rPr lang="en-US" dirty="0"/>
              <a:t>A health institution that provides emergency medical assistance, serum and vaccine production, </a:t>
            </a:r>
            <a:r>
              <a:rPr lang="en-US" dirty="0" err="1"/>
              <a:t>patho</a:t>
            </a:r>
            <a:r>
              <a:rPr lang="en-US" dirty="0"/>
              <a:t>-anatomical-autopsy activity and forensic medical activity, as well as health activity in the field of public health, is established exclusively in public ownership.</a:t>
            </a:r>
          </a:p>
        </p:txBody>
      </p:sp>
    </p:spTree>
    <p:extLst>
      <p:ext uri="{BB962C8B-B14F-4D97-AF65-F5344CB8AC3E}">
        <p14:creationId xmlns:p14="http://schemas.microsoft.com/office/powerpoint/2010/main" val="865542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minister prescribes more detailed requirements regarding personnel, equipment, space, medicines and medical devices for the establishment and performance of health activities, as well as the type and method of providing health services by health institutions.</a:t>
            </a:r>
          </a:p>
        </p:txBody>
      </p:sp>
    </p:spTree>
    <p:extLst>
      <p:ext uri="{BB962C8B-B14F-4D97-AF65-F5344CB8AC3E}">
        <p14:creationId xmlns:p14="http://schemas.microsoft.com/office/powerpoint/2010/main" val="1703844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C99C8-7A29-44A5-9211-9D4A8D09189A}"/>
              </a:ext>
            </a:extLst>
          </p:cNvPr>
          <p:cNvSpPr>
            <a:spLocks noGrp="1"/>
          </p:cNvSpPr>
          <p:nvPr>
            <p:ph type="title"/>
          </p:nvPr>
        </p:nvSpPr>
        <p:spPr/>
        <p:txBody>
          <a:bodyPr>
            <a:normAutofit fontScale="90000"/>
          </a:bodyPr>
          <a:lstStyle/>
          <a:p>
            <a:br>
              <a:rPr lang="sr-Latn-RS" dirty="0"/>
            </a:br>
            <a:r>
              <a:rPr lang="en-US" dirty="0"/>
              <a:t>A private practice can be established as:</a:t>
            </a:r>
            <a:br>
              <a:rPr lang="en-US" dirty="0"/>
            </a:br>
            <a:br>
              <a:rPr lang="en-US" dirty="0"/>
            </a:br>
            <a:endParaRPr lang="en-US" dirty="0"/>
          </a:p>
        </p:txBody>
      </p:sp>
      <p:sp>
        <p:nvSpPr>
          <p:cNvPr id="3" name="Content Placeholder 2">
            <a:extLst>
              <a:ext uri="{FF2B5EF4-FFF2-40B4-BE49-F238E27FC236}">
                <a16:creationId xmlns:a16="http://schemas.microsoft.com/office/drawing/2014/main" id="{17CE0734-16A2-4E4A-8C82-50BD463A1F77}"/>
              </a:ext>
            </a:extLst>
          </p:cNvPr>
          <p:cNvSpPr>
            <a:spLocks noGrp="1"/>
          </p:cNvSpPr>
          <p:nvPr>
            <p:ph idx="1"/>
          </p:nvPr>
        </p:nvSpPr>
        <p:spPr>
          <a:xfrm>
            <a:off x="1295401" y="2556931"/>
            <a:ext cx="9601196" cy="3572935"/>
          </a:xfrm>
        </p:spPr>
        <p:txBody>
          <a:bodyPr>
            <a:normAutofit fontScale="62500" lnSpcReduction="20000"/>
          </a:bodyPr>
          <a:lstStyle/>
          <a:p>
            <a:r>
              <a:rPr lang="en-US" dirty="0"/>
              <a:t>1) doctor's office (general, specialist and specialist);</a:t>
            </a:r>
          </a:p>
          <a:p>
            <a:r>
              <a:rPr lang="en-US" dirty="0"/>
              <a:t>2) dental practice (general and specialist);</a:t>
            </a:r>
          </a:p>
          <a:p>
            <a:r>
              <a:rPr lang="en-US" dirty="0"/>
              <a:t>3) polyclinic;</a:t>
            </a:r>
          </a:p>
          <a:p>
            <a:r>
              <a:rPr lang="en-US" dirty="0"/>
              <a:t>4) laboratory (for biochemistry with hematology and immunochemistry, microbiology with virology, </a:t>
            </a:r>
            <a:r>
              <a:rPr lang="en-US" dirty="0" err="1"/>
              <a:t>pathohistology</a:t>
            </a:r>
            <a:r>
              <a:rPr lang="en-US" dirty="0"/>
              <a:t> with cytology);</a:t>
            </a:r>
          </a:p>
          <a:p>
            <a:r>
              <a:rPr lang="en-US" dirty="0"/>
              <a:t>5) pharmacy private practice;</a:t>
            </a:r>
          </a:p>
          <a:p>
            <a:r>
              <a:rPr lang="en-US" dirty="0"/>
              <a:t>6) clinic (for health care and rehabilitation);</a:t>
            </a:r>
          </a:p>
          <a:p>
            <a:r>
              <a:rPr lang="en-US" dirty="0"/>
              <a:t>7) laboratory for dental technology.</a:t>
            </a:r>
          </a:p>
          <a:p>
            <a:r>
              <a:rPr lang="en-US" dirty="0"/>
              <a:t>A private practice can be established by a healthcare professional who has completed appropriate integrated academic studies in the healthcare profession, in accordance with the law.</a:t>
            </a:r>
          </a:p>
          <a:p>
            <a:r>
              <a:rPr lang="en-US" dirty="0"/>
              <a:t>A private practice can be established by a healthcare worker with the appropriate higher or secondary education in the healthcare profession, in accordance with the law.</a:t>
            </a:r>
          </a:p>
          <a:p>
            <a:endParaRPr lang="en-US" dirty="0"/>
          </a:p>
          <a:p>
            <a:endParaRPr lang="en-US" dirty="0"/>
          </a:p>
        </p:txBody>
      </p:sp>
    </p:spTree>
    <p:extLst>
      <p:ext uri="{BB962C8B-B14F-4D97-AF65-F5344CB8AC3E}">
        <p14:creationId xmlns:p14="http://schemas.microsoft.com/office/powerpoint/2010/main" val="4160759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0B51F-EC5B-4856-9A52-3F80C1C2B74E}"/>
              </a:ext>
            </a:extLst>
          </p:cNvPr>
          <p:cNvSpPr>
            <a:spLocks noGrp="1"/>
          </p:cNvSpPr>
          <p:nvPr>
            <p:ph type="title"/>
          </p:nvPr>
        </p:nvSpPr>
        <p:spPr/>
        <p:txBody>
          <a:bodyPr>
            <a:normAutofit/>
          </a:bodyPr>
          <a:lstStyle/>
          <a:p>
            <a:r>
              <a:rPr kumimoji="0" lang="en-US" sz="2800" b="0" i="0" u="none" strike="noStrike" kern="1200" cap="none" spc="0" normalizeH="0" baseline="0" noProof="0" dirty="0">
                <a:ln>
                  <a:noFill/>
                </a:ln>
                <a:solidFill>
                  <a:prstClr val="black">
                    <a:lumMod val="85000"/>
                    <a:lumOff val="15000"/>
                  </a:prstClr>
                </a:solidFill>
                <a:effectLst/>
                <a:uLnTx/>
                <a:uFillTx/>
                <a:latin typeface="Garamond"/>
                <a:ea typeface="+mn-ea"/>
                <a:cs typeface="+mn-cs"/>
              </a:rPr>
              <a:t>Health care</a:t>
            </a:r>
            <a:endParaRPr lang="en-US" sz="2800" dirty="0"/>
          </a:p>
        </p:txBody>
      </p:sp>
      <p:sp>
        <p:nvSpPr>
          <p:cNvPr id="3" name="Content Placeholder 2">
            <a:extLst>
              <a:ext uri="{FF2B5EF4-FFF2-40B4-BE49-F238E27FC236}">
                <a16:creationId xmlns:a16="http://schemas.microsoft.com/office/drawing/2014/main" id="{497C6A5F-058C-4EA0-AFCE-C42F7D6F8D21}"/>
              </a:ext>
            </a:extLst>
          </p:cNvPr>
          <p:cNvSpPr>
            <a:spLocks noGrp="1"/>
          </p:cNvSpPr>
          <p:nvPr>
            <p:ph idx="1"/>
          </p:nvPr>
        </p:nvSpPr>
        <p:spPr/>
        <p:txBody>
          <a:bodyPr/>
          <a:lstStyle/>
          <a:p>
            <a:r>
              <a:rPr lang="en-US" dirty="0"/>
              <a:t>Health care can be performed at the primary, secondary and tertiary levels of health care, as well as at several levels of health care.</a:t>
            </a:r>
          </a:p>
          <a:p>
            <a:endParaRPr lang="en-US" dirty="0"/>
          </a:p>
          <a:p>
            <a:endParaRPr lang="en-US" dirty="0"/>
          </a:p>
        </p:txBody>
      </p:sp>
    </p:spTree>
    <p:extLst>
      <p:ext uri="{BB962C8B-B14F-4D97-AF65-F5344CB8AC3E}">
        <p14:creationId xmlns:p14="http://schemas.microsoft.com/office/powerpoint/2010/main" val="2115835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349" y="726156"/>
            <a:ext cx="9601196" cy="1303867"/>
          </a:xfrm>
        </p:spPr>
        <p:txBody>
          <a:bodyPr>
            <a:normAutofit fontScale="90000"/>
          </a:bodyPr>
          <a:lstStyle/>
          <a:p>
            <a:pPr algn="l"/>
            <a:r>
              <a:rPr lang="sr-Latn-RS" altLang="en-US"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t>                   LEVELS OF CARE</a:t>
            </a:r>
            <a:br>
              <a:rPr lang="sr-Latn-RS" altLang="en-US"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br>
            <a:endParaRPr lang="en-US" dirty="0"/>
          </a:p>
        </p:txBody>
      </p:sp>
      <p:sp>
        <p:nvSpPr>
          <p:cNvPr id="3" name="Content Placeholder 2"/>
          <p:cNvSpPr>
            <a:spLocks noGrp="1"/>
          </p:cNvSpPr>
          <p:nvPr>
            <p:ph idx="1"/>
          </p:nvPr>
        </p:nvSpPr>
        <p:spPr/>
        <p:txBody>
          <a:bodyPr/>
          <a:lstStyle/>
          <a:p>
            <a:endParaRPr lang="en-US"/>
          </a:p>
        </p:txBody>
      </p:sp>
      <p:pic>
        <p:nvPicPr>
          <p:cNvPr id="95234" name="Picture 2" descr="Healthcare – SENDIASS"/>
          <p:cNvPicPr>
            <a:picLocks noChangeAspect="1" noChangeArrowheads="1"/>
          </p:cNvPicPr>
          <p:nvPr/>
        </p:nvPicPr>
        <p:blipFill>
          <a:blip r:embed="rId2" cstate="print"/>
          <a:srcRect/>
          <a:stretch>
            <a:fillRect/>
          </a:stretch>
        </p:blipFill>
        <p:spPr bwMode="auto">
          <a:xfrm>
            <a:off x="1103445" y="1340768"/>
            <a:ext cx="9505056" cy="479107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69" y="774550"/>
            <a:ext cx="9601196" cy="1303867"/>
          </a:xfrm>
        </p:spPr>
        <p:txBody>
          <a:bodyPr>
            <a:normAutofit fontScale="90000"/>
          </a:bodyPr>
          <a:lstStyle/>
          <a:p>
            <a:r>
              <a:rPr lang="sr-Latn-RS" altLang="en-US"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t>                   LEVELS OF CARE</a:t>
            </a:r>
            <a:br>
              <a:rPr lang="sr-Latn-RS" altLang="en-US"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br>
            <a:endParaRPr lang="en-US" dirty="0"/>
          </a:p>
        </p:txBody>
      </p:sp>
      <p:sp>
        <p:nvSpPr>
          <p:cNvPr id="3" name="Content Placeholder 2"/>
          <p:cNvSpPr>
            <a:spLocks noGrp="1"/>
          </p:cNvSpPr>
          <p:nvPr>
            <p:ph idx="1"/>
          </p:nvPr>
        </p:nvSpPr>
        <p:spPr/>
        <p:txBody>
          <a:bodyPr/>
          <a:lstStyle/>
          <a:p>
            <a:endParaRPr lang="en-US"/>
          </a:p>
        </p:txBody>
      </p:sp>
      <p:pic>
        <p:nvPicPr>
          <p:cNvPr id="1026" name="Picture 2" descr="How Health Care Is Organized—I: Primary, Secondary, and Tertiary Care |  Basicmedical Key"/>
          <p:cNvPicPr>
            <a:picLocks noChangeAspect="1" noChangeArrowheads="1"/>
          </p:cNvPicPr>
          <p:nvPr/>
        </p:nvPicPr>
        <p:blipFill>
          <a:blip r:embed="rId2" cstate="print"/>
          <a:srcRect/>
          <a:stretch>
            <a:fillRect/>
          </a:stretch>
        </p:blipFill>
        <p:spPr bwMode="auto">
          <a:xfrm>
            <a:off x="1267097" y="1844824"/>
            <a:ext cx="9392194" cy="4238626"/>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8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60905" y="63518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sp>
        <p:nvSpPr>
          <p:cNvPr id="17" name="天启设计模板，盗取必究"/>
          <p:cNvSpPr/>
          <p:nvPr/>
        </p:nvSpPr>
        <p:spPr>
          <a:xfrm>
            <a:off x="3009902" y="2070417"/>
            <a:ext cx="629031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786505" y="2409825"/>
            <a:ext cx="5927090" cy="2308324"/>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Primary health care (PHC)</a:t>
            </a:r>
            <a:r>
              <a:rPr lang="sr-Latn-RS" altLang="zh-CN" dirty="0">
                <a:latin typeface="Arial" panose="020B0604020202020204" pitchFamily="34" charset="0"/>
                <a:ea typeface="Arial" panose="020B0604020202020204" pitchFamily="34" charset="0"/>
                <a:sym typeface="+mn-ea"/>
              </a:rPr>
              <a:t> is a foundational and essential component of a healthcare system that focuses on providing comprehensive and accessible healthcare services to individuals and communities. </a:t>
            </a:r>
          </a:p>
          <a:p>
            <a:pPr algn="just"/>
            <a:r>
              <a:rPr lang="sr-Latn-RS" altLang="zh-CN" b="1" i="1" dirty="0" err="1">
                <a:latin typeface="Arial" panose="020B0604020202020204" pitchFamily="34" charset="0"/>
                <a:ea typeface="Arial" panose="020B0604020202020204" pitchFamily="34" charset="0"/>
                <a:sym typeface="+mn-ea"/>
              </a:rPr>
              <a:t>It</a:t>
            </a:r>
            <a:r>
              <a:rPr lang="sr-Latn-RS" altLang="zh-CN" b="1" i="1" dirty="0">
                <a:latin typeface="Arial" panose="020B0604020202020204" pitchFamily="34" charset="0"/>
                <a:ea typeface="Arial" panose="020B0604020202020204" pitchFamily="34" charset="0"/>
                <a:sym typeface="+mn-ea"/>
              </a:rPr>
              <a:t> serves as the first point of contact for individuals seeking medical care and plays a crucial role in promoting health, preventing diseases, and managing chronic conditions.</a:t>
            </a:r>
            <a:endParaRPr lang="en-US" b="1" i="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96258" name="Picture 2" descr="Meaning Of Primary Health Care In English"/>
          <p:cNvPicPr>
            <a:picLocks noChangeAspect="1" noChangeArrowheads="1"/>
          </p:cNvPicPr>
          <p:nvPr/>
        </p:nvPicPr>
        <p:blipFill>
          <a:blip r:embed="rId2" cstate="print"/>
          <a:srcRect/>
          <a:stretch>
            <a:fillRect/>
          </a:stretch>
        </p:blipFill>
        <p:spPr bwMode="auto">
          <a:xfrm>
            <a:off x="287354" y="491067"/>
            <a:ext cx="11617291" cy="588433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health care?</a:t>
            </a:r>
          </a:p>
        </p:txBody>
      </p:sp>
      <p:sp>
        <p:nvSpPr>
          <p:cNvPr id="3" name="Content Placeholder 2"/>
          <p:cNvSpPr>
            <a:spLocks noGrp="1"/>
          </p:cNvSpPr>
          <p:nvPr>
            <p:ph idx="1"/>
          </p:nvPr>
        </p:nvSpPr>
        <p:spPr/>
        <p:txBody>
          <a:bodyPr/>
          <a:lstStyle/>
          <a:p>
            <a:r>
              <a:rPr lang="en-US" b="1" u="sng" dirty="0"/>
              <a:t>Health care </a:t>
            </a:r>
            <a:r>
              <a:rPr lang="en-US" dirty="0"/>
              <a:t>is an organized and comprehensive activity of society, with the aim of achieving the highest possible level of preservation and improvement of citizens' health. Health care includes the implementation of measures and activities to preserve and improve the health of citizens of the Republic of Serbia, prevention, suppression and early detection of diseases, injuries and other health disorders and timely, effective and efficient treatment, health care and rehabilitation.</a:t>
            </a:r>
          </a:p>
        </p:txBody>
      </p:sp>
    </p:spTree>
    <p:extLst>
      <p:ext uri="{BB962C8B-B14F-4D97-AF65-F5344CB8AC3E}">
        <p14:creationId xmlns:p14="http://schemas.microsoft.com/office/powerpoint/2010/main" val="3727689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What do you mean by primary health care? - Quora"/>
          <p:cNvPicPr>
            <a:picLocks noChangeAspect="1" noChangeArrowheads="1"/>
          </p:cNvPicPr>
          <p:nvPr/>
        </p:nvPicPr>
        <p:blipFill>
          <a:blip r:embed="rId2" cstate="print"/>
          <a:srcRect/>
          <a:stretch>
            <a:fillRect/>
          </a:stretch>
        </p:blipFill>
        <p:spPr bwMode="auto">
          <a:xfrm>
            <a:off x="1103444" y="982132"/>
            <a:ext cx="9985109" cy="4665341"/>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F85E2-4E0F-402C-8A50-6A4C2FDE6DFA}"/>
              </a:ext>
            </a:extLst>
          </p:cNvPr>
          <p:cNvSpPr>
            <a:spLocks noGrp="1"/>
          </p:cNvSpPr>
          <p:nvPr>
            <p:ph type="title"/>
          </p:nvPr>
        </p:nvSpPr>
        <p:spPr/>
        <p:txBody>
          <a:bodyPr>
            <a:normAutofit fontScale="90000"/>
          </a:bodyPr>
          <a:lstStyle/>
          <a:p>
            <a:r>
              <a:rPr lang="en-US" dirty="0"/>
              <a:t>Health activity at the primary level of health care</a:t>
            </a:r>
          </a:p>
        </p:txBody>
      </p:sp>
      <p:sp>
        <p:nvSpPr>
          <p:cNvPr id="3" name="Content Placeholder 2">
            <a:extLst>
              <a:ext uri="{FF2B5EF4-FFF2-40B4-BE49-F238E27FC236}">
                <a16:creationId xmlns:a16="http://schemas.microsoft.com/office/drawing/2014/main" id="{0EBA247C-2F6F-408C-9545-A58986A002DF}"/>
              </a:ext>
            </a:extLst>
          </p:cNvPr>
          <p:cNvSpPr>
            <a:spLocks noGrp="1"/>
          </p:cNvSpPr>
          <p:nvPr>
            <p:ph idx="1"/>
          </p:nvPr>
        </p:nvSpPr>
        <p:spPr/>
        <p:txBody>
          <a:bodyPr>
            <a:normAutofit fontScale="77500" lnSpcReduction="20000"/>
          </a:bodyPr>
          <a:lstStyle/>
          <a:p>
            <a:r>
              <a:rPr lang="en-US" dirty="0"/>
              <a:t>In the performance of health activities at the primary level of health care, in order to prepare and carry out programs for the preservation and improvement of health, health institutions cooperate with other health, social, educational and other institutions and organizations.</a:t>
            </a:r>
          </a:p>
          <a:p>
            <a:endParaRPr lang="en-US" dirty="0"/>
          </a:p>
          <a:p>
            <a:r>
              <a:rPr lang="en-US" dirty="0"/>
              <a:t>Specialist-consultative activity can be performed in a health center and another health institution at the primary level of health care, in accordance with the law.</a:t>
            </a:r>
          </a:p>
          <a:p>
            <a:endParaRPr lang="en-US" dirty="0"/>
          </a:p>
          <a:p>
            <a:r>
              <a:rPr lang="en-US" dirty="0"/>
              <a:t>The health center, as well as other health institutions at the primary level of health care, cooperate with other health institutions in performing specialist-consultative activities, in accordance with the law.</a:t>
            </a:r>
          </a:p>
          <a:p>
            <a:endParaRPr lang="en-US" dirty="0"/>
          </a:p>
          <a:p>
            <a:endParaRPr lang="en-US" dirty="0"/>
          </a:p>
        </p:txBody>
      </p:sp>
    </p:spTree>
    <p:extLst>
      <p:ext uri="{BB962C8B-B14F-4D97-AF65-F5344CB8AC3E}">
        <p14:creationId xmlns:p14="http://schemas.microsoft.com/office/powerpoint/2010/main" val="19866997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712FF-DC7A-48C4-82FB-BFE114033DF9}"/>
              </a:ext>
            </a:extLst>
          </p:cNvPr>
          <p:cNvSpPr>
            <a:spLocks noGrp="1"/>
          </p:cNvSpPr>
          <p:nvPr>
            <p:ph type="title"/>
          </p:nvPr>
        </p:nvSpPr>
        <p:spPr/>
        <p:txBody>
          <a:bodyPr>
            <a:normAutofit fontScale="90000"/>
          </a:bodyPr>
          <a:lstStyle/>
          <a:p>
            <a:r>
              <a:rPr lang="en-US" dirty="0"/>
              <a:t>Health activity at the primary level of health care includes:</a:t>
            </a:r>
          </a:p>
        </p:txBody>
      </p:sp>
      <p:sp>
        <p:nvSpPr>
          <p:cNvPr id="3" name="Content Placeholder 2">
            <a:extLst>
              <a:ext uri="{FF2B5EF4-FFF2-40B4-BE49-F238E27FC236}">
                <a16:creationId xmlns:a16="http://schemas.microsoft.com/office/drawing/2014/main" id="{1FAD53CF-2F41-41B2-B3F4-F66A9FB8D26C}"/>
              </a:ext>
            </a:extLst>
          </p:cNvPr>
          <p:cNvSpPr>
            <a:spLocks noGrp="1"/>
          </p:cNvSpPr>
          <p:nvPr>
            <p:ph idx="1"/>
          </p:nvPr>
        </p:nvSpPr>
        <p:spPr/>
        <p:txBody>
          <a:bodyPr>
            <a:normAutofit fontScale="92500" lnSpcReduction="10000"/>
          </a:bodyPr>
          <a:lstStyle/>
          <a:p>
            <a:r>
              <a:rPr lang="en-US" dirty="0"/>
              <a:t>1) protection and improvement of health, prevention and early detection of diseases, i.e. diagnostics, treatment, health care and rehabilitation of the sick and injured;</a:t>
            </a:r>
          </a:p>
          <a:p>
            <a:r>
              <a:rPr lang="en-US" dirty="0"/>
              <a:t>2) preventive health care of population groups exposed to an increased risk of disease and other residents, in accordance with a special program of preventive health care;</a:t>
            </a:r>
          </a:p>
          <a:p>
            <a:r>
              <a:rPr lang="en-US" dirty="0"/>
              <a:t>3) health education and counseling for the preservation and improvement of health, including the improvement of reproductive health, as well as counseling in the field of early development and adolescence;</a:t>
            </a:r>
          </a:p>
        </p:txBody>
      </p:sp>
    </p:spTree>
    <p:extLst>
      <p:ext uri="{BB962C8B-B14F-4D97-AF65-F5344CB8AC3E}">
        <p14:creationId xmlns:p14="http://schemas.microsoft.com/office/powerpoint/2010/main" val="1801549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79090A-2A4F-4212-8DF2-82079AD386C6}"/>
              </a:ext>
            </a:extLst>
          </p:cNvPr>
          <p:cNvSpPr>
            <a:spLocks noGrp="1"/>
          </p:cNvSpPr>
          <p:nvPr>
            <p:ph idx="1"/>
          </p:nvPr>
        </p:nvSpPr>
        <p:spPr/>
        <p:txBody>
          <a:bodyPr>
            <a:normAutofit fontScale="85000" lnSpcReduction="10000"/>
          </a:bodyPr>
          <a:lstStyle/>
          <a:p>
            <a:r>
              <a:rPr lang="en-US" dirty="0"/>
              <a:t>4) prevention, early detection and control of malignant diseases;</a:t>
            </a:r>
          </a:p>
          <a:p>
            <a:r>
              <a:rPr lang="en-US" dirty="0"/>
              <a:t>5) prevention, detection and treatment of diseases of the mouth and teeth; 6) regular visits, treatment, health care and rehabilitation at home;</a:t>
            </a:r>
          </a:p>
          <a:p>
            <a:r>
              <a:rPr lang="en-US" dirty="0"/>
              <a:t>7) prevention and early detection of diseases, health care and rehabilitation for persons placed in social welfare institutions;</a:t>
            </a:r>
          </a:p>
          <a:p>
            <a:r>
              <a:rPr lang="en-US" dirty="0"/>
              <a:t>8) pre-hospital emergency treatment of the sick and injured and medical transportation;</a:t>
            </a:r>
          </a:p>
          <a:p>
            <a:r>
              <a:rPr lang="en-US" dirty="0"/>
              <a:t>9) pharmaceutical healthcare; 10) rehabilitation of children with developmental disabilities and disabilities and adults with disabilities;</a:t>
            </a:r>
          </a:p>
          <a:p>
            <a:r>
              <a:rPr lang="en-US" dirty="0"/>
              <a:t>11) protection of mental health; 12) palliative care; 13) other tasks established by law.</a:t>
            </a:r>
          </a:p>
        </p:txBody>
      </p:sp>
      <p:sp>
        <p:nvSpPr>
          <p:cNvPr id="4" name="Title 1">
            <a:extLst>
              <a:ext uri="{FF2B5EF4-FFF2-40B4-BE49-F238E27FC236}">
                <a16:creationId xmlns:a16="http://schemas.microsoft.com/office/drawing/2014/main" id="{D3A01E26-09B3-449A-BE55-3DDEA1089A3E}"/>
              </a:ext>
            </a:extLst>
          </p:cNvPr>
          <p:cNvSpPr>
            <a:spLocks noGrp="1"/>
          </p:cNvSpPr>
          <p:nvPr>
            <p:ph type="title"/>
          </p:nvPr>
        </p:nvSpPr>
        <p:spPr>
          <a:xfrm>
            <a:off x="1295400" y="982663"/>
            <a:ext cx="9601200" cy="1303337"/>
          </a:xfrm>
        </p:spPr>
        <p:txBody>
          <a:bodyPr>
            <a:normAutofit fontScale="90000"/>
          </a:bodyPr>
          <a:lstStyle/>
          <a:p>
            <a:r>
              <a:rPr lang="en-US" dirty="0"/>
              <a:t>Health activity at the primary level of health care includes:</a:t>
            </a:r>
          </a:p>
        </p:txBody>
      </p:sp>
    </p:spTree>
    <p:extLst>
      <p:ext uri="{BB962C8B-B14F-4D97-AF65-F5344CB8AC3E}">
        <p14:creationId xmlns:p14="http://schemas.microsoft.com/office/powerpoint/2010/main" val="12706653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8FDC4-BBEF-428C-AC13-059BF6DA5A46}"/>
              </a:ext>
            </a:extLst>
          </p:cNvPr>
          <p:cNvSpPr>
            <a:spLocks noGrp="1"/>
          </p:cNvSpPr>
          <p:nvPr>
            <p:ph type="title"/>
          </p:nvPr>
        </p:nvSpPr>
        <p:spPr/>
        <p:txBody>
          <a:bodyPr>
            <a:normAutofit fontScale="90000"/>
          </a:bodyPr>
          <a:lstStyle/>
          <a:p>
            <a:br>
              <a:rPr lang="sr-Latn-RS" sz="3100" dirty="0"/>
            </a:br>
            <a:br>
              <a:rPr lang="sr-Latn-RS" sz="3100" dirty="0"/>
            </a:br>
            <a:br>
              <a:rPr lang="sr-Latn-RS" sz="3100" dirty="0"/>
            </a:br>
            <a:r>
              <a:rPr lang="en-US" sz="3100" dirty="0"/>
              <a:t>HEALTHCARE INSTITUTIONS PERFORMING HEALTHCARE ACTIVITIES AT THE PRIMARY LEVEL OF HEALTHCARE</a:t>
            </a:r>
            <a:br>
              <a:rPr lang="en-US" dirty="0"/>
            </a:br>
            <a:br>
              <a:rPr lang="en-US" dirty="0"/>
            </a:br>
            <a:endParaRPr lang="en-US" dirty="0"/>
          </a:p>
        </p:txBody>
      </p:sp>
      <p:sp>
        <p:nvSpPr>
          <p:cNvPr id="3" name="Content Placeholder 2">
            <a:extLst>
              <a:ext uri="{FF2B5EF4-FFF2-40B4-BE49-F238E27FC236}">
                <a16:creationId xmlns:a16="http://schemas.microsoft.com/office/drawing/2014/main" id="{91FEAAA7-A948-4FE3-AD75-327097D9285B}"/>
              </a:ext>
            </a:extLst>
          </p:cNvPr>
          <p:cNvSpPr>
            <a:spLocks noGrp="1"/>
          </p:cNvSpPr>
          <p:nvPr>
            <p:ph idx="1"/>
          </p:nvPr>
        </p:nvSpPr>
        <p:spPr/>
        <p:txBody>
          <a:bodyPr/>
          <a:lstStyle/>
          <a:p>
            <a:r>
              <a:rPr lang="en-US" dirty="0"/>
              <a:t>Community Health </a:t>
            </a:r>
            <a:r>
              <a:rPr lang="en-US" dirty="0" err="1"/>
              <a:t>centre</a:t>
            </a:r>
            <a:endParaRPr lang="en-US" dirty="0"/>
          </a:p>
          <a:p>
            <a:r>
              <a:rPr lang="en-US" dirty="0"/>
              <a:t>Health institution polyclinic</a:t>
            </a:r>
          </a:p>
          <a:p>
            <a:r>
              <a:rPr lang="en-US" dirty="0"/>
              <a:t>Pharmacy institution</a:t>
            </a:r>
          </a:p>
          <a:p>
            <a:r>
              <a:rPr lang="en-US" dirty="0"/>
              <a:t>Institution</a:t>
            </a:r>
          </a:p>
          <a:p>
            <a:endParaRPr lang="en-US" dirty="0"/>
          </a:p>
          <a:p>
            <a:endParaRPr lang="en-US" dirty="0"/>
          </a:p>
        </p:txBody>
      </p:sp>
    </p:spTree>
    <p:extLst>
      <p:ext uri="{BB962C8B-B14F-4D97-AF65-F5344CB8AC3E}">
        <p14:creationId xmlns:p14="http://schemas.microsoft.com/office/powerpoint/2010/main" val="6690515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Health centre</a:t>
            </a:r>
            <a:br>
              <a:rPr lang="sr-Latn-RS"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a:t>1) preventive health care for all categories of the population </a:t>
            </a:r>
            <a:endParaRPr lang="sr-Latn-RS" dirty="0"/>
          </a:p>
          <a:p>
            <a:r>
              <a:rPr lang="en-US" dirty="0"/>
              <a:t>2) health care of children</a:t>
            </a:r>
            <a:endParaRPr lang="sr-Latn-RS" dirty="0"/>
          </a:p>
          <a:p>
            <a:r>
              <a:rPr lang="en-US" dirty="0"/>
              <a:t> 3) women's health care </a:t>
            </a:r>
            <a:endParaRPr lang="sr-Latn-RS" dirty="0"/>
          </a:p>
          <a:p>
            <a:r>
              <a:rPr lang="en-US" dirty="0"/>
              <a:t>4) adult health care - general medicine </a:t>
            </a:r>
            <a:endParaRPr lang="sr-Latn-RS" dirty="0"/>
          </a:p>
          <a:p>
            <a:r>
              <a:rPr lang="en-US" dirty="0"/>
              <a:t>5) health care in the field of polyvalent patronage, home treatment, i.e. home treatment with palliative care and health care </a:t>
            </a:r>
            <a:endParaRPr lang="sr-Latn-RS" dirty="0"/>
          </a:p>
          <a:p>
            <a:r>
              <a:rPr lang="en-US" dirty="0"/>
              <a:t>The health center must provide laboratory and other diagnostics </a:t>
            </a:r>
            <a:endParaRPr lang="sr-Latn-RS" dirty="0"/>
          </a:p>
          <a:p>
            <a:r>
              <a:rPr lang="en-US" dirty="0"/>
              <a:t>Dental medicine, occupational medicine and specialist consulting work are carried out in the health center</a:t>
            </a:r>
            <a:endParaRPr lang="sr-Latn-RS" dirty="0"/>
          </a:p>
          <a:p>
            <a:r>
              <a:rPr lang="en-US" dirty="0"/>
              <a:t> Pharmacy activity is carried out in accordance with the law. The health center provides medical transportation</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Health centre</a:t>
            </a:r>
            <a:br>
              <a:rPr lang="sr-Latn-RS" dirty="0"/>
            </a:br>
            <a:endParaRPr lang="en-US" dirty="0"/>
          </a:p>
        </p:txBody>
      </p:sp>
      <p:sp>
        <p:nvSpPr>
          <p:cNvPr id="3" name="Content Placeholder 2"/>
          <p:cNvSpPr>
            <a:spLocks noGrp="1"/>
          </p:cNvSpPr>
          <p:nvPr>
            <p:ph idx="1"/>
          </p:nvPr>
        </p:nvSpPr>
        <p:spPr/>
        <p:txBody>
          <a:bodyPr>
            <a:normAutofit/>
          </a:bodyPr>
          <a:lstStyle/>
          <a:p>
            <a:r>
              <a:rPr lang="en-US" dirty="0"/>
              <a:t>Performs emergency medical assistance, unless there is no Institute for emergency medical assistance in the territory for which the health center was established</a:t>
            </a:r>
            <a:r>
              <a:rPr lang="sr-Latn-RS" dirty="0"/>
              <a:t>.</a:t>
            </a:r>
            <a:r>
              <a:rPr lang="en-US" dirty="0"/>
              <a:t> Depending on the number of residents and their health needs, it can perform specialist-consultative activities in the areas of: internal medicine, ophthalmology, </a:t>
            </a:r>
            <a:r>
              <a:rPr lang="en-US" dirty="0" err="1"/>
              <a:t>otorhinolaryngology</a:t>
            </a:r>
            <a:r>
              <a:rPr lang="en-US" dirty="0"/>
              <a:t>, psychiatry (mental health protection) and have a social medicine service with IT.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Pharmacy institution</a:t>
            </a:r>
          </a:p>
        </p:txBody>
      </p:sp>
      <p:sp>
        <p:nvSpPr>
          <p:cNvPr id="3" name="Content Placeholder 2"/>
          <p:cNvSpPr>
            <a:spLocks noGrp="1"/>
          </p:cNvSpPr>
          <p:nvPr>
            <p:ph idx="1"/>
          </p:nvPr>
        </p:nvSpPr>
        <p:spPr/>
        <p:txBody>
          <a:bodyPr>
            <a:normAutofit fontScale="92500"/>
          </a:bodyPr>
          <a:lstStyle/>
          <a:p>
            <a:pPr marL="514350" indent="-514350">
              <a:buAutoNum type="arabicParenR"/>
            </a:pPr>
            <a:r>
              <a:rPr lang="en-US" dirty="0"/>
              <a:t>supplying the population, health institutions, private practice and other legal entities with medicines and medical devices in accordance with the law </a:t>
            </a:r>
            <a:endParaRPr lang="sr-Latn-RS" dirty="0"/>
          </a:p>
          <a:p>
            <a:pPr marL="514350" indent="-514350">
              <a:buNone/>
            </a:pPr>
            <a:r>
              <a:rPr lang="en-US" dirty="0"/>
              <a:t>2) implementation of preventive measures to preserve, protect and improve the health of the population, i.e. health promotion, disease prevention and health education </a:t>
            </a:r>
            <a:endParaRPr lang="sr-Latn-RS" dirty="0"/>
          </a:p>
          <a:p>
            <a:pPr marL="514350" indent="-514350">
              <a:buNone/>
            </a:pPr>
            <a:r>
              <a:rPr lang="en-US" dirty="0"/>
              <a:t>3) issuing medicines and medical devices, with advice on their storage, expiration date, application, side effects and interactions, proper use and disposal</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Pharmacy institution</a:t>
            </a:r>
          </a:p>
        </p:txBody>
      </p:sp>
      <p:sp>
        <p:nvSpPr>
          <p:cNvPr id="3" name="Content Placeholder 2"/>
          <p:cNvSpPr>
            <a:spLocks noGrp="1"/>
          </p:cNvSpPr>
          <p:nvPr>
            <p:ph idx="1"/>
          </p:nvPr>
        </p:nvSpPr>
        <p:spPr/>
        <p:txBody>
          <a:bodyPr>
            <a:normAutofit lnSpcReduction="10000"/>
          </a:bodyPr>
          <a:lstStyle/>
          <a:p>
            <a:r>
              <a:rPr lang="en-US" sz="2600" dirty="0"/>
              <a:t>6) reporting of adverse events and adverse reactions to medicines and medical devices</a:t>
            </a:r>
            <a:endParaRPr lang="sr-Latn-RS" sz="2600" dirty="0"/>
          </a:p>
          <a:p>
            <a:r>
              <a:rPr lang="en-US" sz="2600" dirty="0"/>
              <a:t>7) monitoring the outcome of the therapy, in order to optimize the therapy and improve the outcome of the treatment, by monitoring certain parameters </a:t>
            </a:r>
            <a:endParaRPr lang="sr-Latn-RS" sz="2600" dirty="0"/>
          </a:p>
          <a:p>
            <a:r>
              <a:rPr lang="en-US" sz="2600" dirty="0"/>
              <a:t>8) indication of possible drug interactions with other drugs, food, etc., </a:t>
            </a:r>
            <a:endParaRPr lang="sr-Latn-RS" sz="2600" dirty="0"/>
          </a:p>
          <a:p>
            <a:r>
              <a:rPr lang="en-US" sz="2600" dirty="0"/>
              <a:t>production and dispensing of magisterial,  </a:t>
            </a:r>
            <a:r>
              <a:rPr lang="en-US" sz="2600" dirty="0" err="1"/>
              <a:t>galenic</a:t>
            </a:r>
            <a:r>
              <a:rPr lang="en-US" sz="2600" dirty="0"/>
              <a:t> medicines</a:t>
            </a:r>
          </a:p>
          <a:p>
            <a:endParaRPr lang="en-US" dirty="0"/>
          </a:p>
          <a:p>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2266" y="1154972"/>
            <a:ext cx="9474200" cy="4682066"/>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1754326"/>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SECONDARY</a:t>
            </a:r>
            <a:r>
              <a:rPr lang="en-U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are the </a:t>
            </a:r>
            <a:r>
              <a:rPr lang="sr-Latn-RS" dirty="0"/>
              <a:t>p</a:t>
            </a:r>
            <a:r>
              <a:rPr lang="en-US" dirty="0" err="1"/>
              <a:t>articipants</a:t>
            </a:r>
            <a:r>
              <a:rPr lang="en-US" dirty="0"/>
              <a:t> in health care</a:t>
            </a:r>
            <a:r>
              <a:rPr lang="sr-Latn-RS" dirty="0"/>
              <a:t>?</a:t>
            </a:r>
            <a:endParaRPr lang="en-US" dirty="0"/>
          </a:p>
        </p:txBody>
      </p:sp>
      <p:sp>
        <p:nvSpPr>
          <p:cNvPr id="3" name="Content Placeholder 2"/>
          <p:cNvSpPr>
            <a:spLocks noGrp="1"/>
          </p:cNvSpPr>
          <p:nvPr>
            <p:ph idx="1"/>
          </p:nvPr>
        </p:nvSpPr>
        <p:spPr/>
        <p:txBody>
          <a:bodyPr/>
          <a:lstStyle/>
          <a:p>
            <a:pPr algn="just"/>
            <a:r>
              <a:rPr lang="en-US" dirty="0"/>
              <a:t>Participants in health care in the Republic of Serbia are: health care providers, health insurance organizations, citizens, families, employers, educational and other institutions, humanitarian, religious, sports and other organizations, associations, local self-government units, autonomous provinces and the Republic of Serbia.</a:t>
            </a:r>
          </a:p>
        </p:txBody>
      </p:sp>
    </p:spTree>
    <p:extLst>
      <p:ext uri="{BB962C8B-B14F-4D97-AF65-F5344CB8AC3E}">
        <p14:creationId xmlns:p14="http://schemas.microsoft.com/office/powerpoint/2010/main" val="31579919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BDD94-DADE-47D5-A218-5C7C803F0E5F}"/>
              </a:ext>
            </a:extLst>
          </p:cNvPr>
          <p:cNvSpPr>
            <a:spLocks noGrp="1"/>
          </p:cNvSpPr>
          <p:nvPr>
            <p:ph type="title"/>
          </p:nvPr>
        </p:nvSpPr>
        <p:spPr/>
        <p:txBody>
          <a:bodyPr>
            <a:normAutofit fontScale="90000"/>
          </a:bodyPr>
          <a:lstStyle/>
          <a:p>
            <a:r>
              <a:rPr lang="en-US" dirty="0"/>
              <a:t>Health activity at the secondary level of health care</a:t>
            </a:r>
          </a:p>
        </p:txBody>
      </p:sp>
      <p:sp>
        <p:nvSpPr>
          <p:cNvPr id="3" name="Content Placeholder 2">
            <a:extLst>
              <a:ext uri="{FF2B5EF4-FFF2-40B4-BE49-F238E27FC236}">
                <a16:creationId xmlns:a16="http://schemas.microsoft.com/office/drawing/2014/main" id="{34E78D92-056C-48FB-9028-FB1A09A8E4A7}"/>
              </a:ext>
            </a:extLst>
          </p:cNvPr>
          <p:cNvSpPr>
            <a:spLocks noGrp="1"/>
          </p:cNvSpPr>
          <p:nvPr>
            <p:ph idx="1"/>
          </p:nvPr>
        </p:nvSpPr>
        <p:spPr/>
        <p:txBody>
          <a:bodyPr>
            <a:normAutofit fontScale="77500" lnSpcReduction="20000"/>
          </a:bodyPr>
          <a:lstStyle/>
          <a:p>
            <a:r>
              <a:rPr lang="en-US" dirty="0"/>
              <a:t>Health care at the secondary level of health care includes specialist-consultative and hospital health care.</a:t>
            </a:r>
          </a:p>
          <a:p>
            <a:endParaRPr lang="en-US" dirty="0"/>
          </a:p>
          <a:p>
            <a:r>
              <a:rPr lang="en-US" dirty="0"/>
              <a:t>Specialist-consultative activity at the secondary level of health care, in relation to health activity at the primary level of health care, includes more complex measures and procedures for detecting diseases and injuries, as well as health care, treatment and rehabilitation of the sick and injured.</a:t>
            </a:r>
          </a:p>
          <a:p>
            <a:endParaRPr lang="en-US" dirty="0"/>
          </a:p>
          <a:p>
            <a:r>
              <a:rPr lang="en-US" dirty="0"/>
              <a:t>Hospital health activity includes patient accommodation, diagnostics, treatment, health care and rehabilitation, as well as pharmacy activity in the hospital pharmacy, in accordance with the law.</a:t>
            </a:r>
          </a:p>
          <a:p>
            <a:endParaRPr lang="en-US" dirty="0"/>
          </a:p>
          <a:p>
            <a:endParaRPr lang="en-US" dirty="0"/>
          </a:p>
        </p:txBody>
      </p:sp>
    </p:spTree>
    <p:extLst>
      <p:ext uri="{BB962C8B-B14F-4D97-AF65-F5344CB8AC3E}">
        <p14:creationId xmlns:p14="http://schemas.microsoft.com/office/powerpoint/2010/main" val="33877758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97F29-D5F5-4C63-972F-ED38DD3EA370}"/>
              </a:ext>
            </a:extLst>
          </p:cNvPr>
          <p:cNvSpPr>
            <a:spLocks noGrp="1"/>
          </p:cNvSpPr>
          <p:nvPr>
            <p:ph type="title"/>
          </p:nvPr>
        </p:nvSpPr>
        <p:spPr/>
        <p:txBody>
          <a:bodyPr>
            <a:noAutofit/>
          </a:bodyPr>
          <a:lstStyle/>
          <a:p>
            <a:r>
              <a:rPr lang="en-US" sz="2800" dirty="0"/>
              <a:t>HEALTHCARE INSTITUTIONS PERFORMING HEALTHCARE ACTIVITIES AT THE SECONDARY LEVEL OF HEALTHCARE</a:t>
            </a:r>
          </a:p>
        </p:txBody>
      </p:sp>
      <p:sp>
        <p:nvSpPr>
          <p:cNvPr id="3" name="Content Placeholder 2">
            <a:extLst>
              <a:ext uri="{FF2B5EF4-FFF2-40B4-BE49-F238E27FC236}">
                <a16:creationId xmlns:a16="http://schemas.microsoft.com/office/drawing/2014/main" id="{C8B2AB2F-B90E-43AF-8C3A-62D3A72CB579}"/>
              </a:ext>
            </a:extLst>
          </p:cNvPr>
          <p:cNvSpPr>
            <a:spLocks noGrp="1"/>
          </p:cNvSpPr>
          <p:nvPr>
            <p:ph idx="1"/>
          </p:nvPr>
        </p:nvSpPr>
        <p:spPr/>
        <p:txBody>
          <a:bodyPr/>
          <a:lstStyle/>
          <a:p>
            <a:r>
              <a:rPr lang="en-US" dirty="0"/>
              <a:t>Hospital</a:t>
            </a:r>
          </a:p>
          <a:p>
            <a:r>
              <a:rPr lang="en-US" dirty="0"/>
              <a:t>Health Center</a:t>
            </a:r>
          </a:p>
          <a:p>
            <a:endParaRPr lang="en-US" dirty="0"/>
          </a:p>
          <a:p>
            <a:endParaRPr lang="en-US" dirty="0"/>
          </a:p>
        </p:txBody>
      </p:sp>
    </p:spTree>
    <p:extLst>
      <p:ext uri="{BB962C8B-B14F-4D97-AF65-F5344CB8AC3E}">
        <p14:creationId xmlns:p14="http://schemas.microsoft.com/office/powerpoint/2010/main" val="1019341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r>
              <a:rPr lang="en-US" dirty="0"/>
              <a:t>Health care at the secondary level of health care includes </a:t>
            </a:r>
            <a:r>
              <a:rPr lang="en-US" b="1" dirty="0"/>
              <a:t>specialist-consultative and hospital health care</a:t>
            </a:r>
            <a:r>
              <a:rPr lang="en-US" dirty="0"/>
              <a:t>. Specialist-consultative activity at the secondary level of health care, in relation to health activity at the primary level of health care, includes more complex measures and procedures for detecting diseases and injuries, as well as health care, treatment and rehabilitation of the sick and injured.</a:t>
            </a:r>
            <a:endParaRPr lang="sr-Latn-RS" dirty="0"/>
          </a:p>
          <a:p>
            <a:r>
              <a:rPr lang="en-US" dirty="0"/>
              <a:t> Hospital health activity includes patient accommodation, diagnostics, treatment, health care and rehabilitation, as well as pharmacy activity in the hospital pharmacy,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hospital performs health care activities </a:t>
            </a:r>
            <a:r>
              <a:rPr lang="en-US" b="1" dirty="0"/>
              <a:t>as a continuation of diagnostics, treatment, health care and rehabilitation started in  primary level of health care</a:t>
            </a:r>
            <a:r>
              <a:rPr lang="en-US" dirty="0"/>
              <a:t>, when, due to the complexity and severity of the disease, special conditions are required in terms of personnel, equipment, space, medicines and medical devices</a:t>
            </a:r>
          </a:p>
          <a:p>
            <a:endParaRPr lang="en-US" dirty="0"/>
          </a:p>
        </p:txBody>
      </p:sp>
      <p:sp>
        <p:nvSpPr>
          <p:cNvPr id="24578" name="AutoShape 2" descr="Systematic's Hospital Care"/>
          <p:cNvSpPr>
            <a:spLocks noChangeAspect="1" noChangeArrowheads="1"/>
          </p:cNvSpPr>
          <p:nvPr/>
        </p:nvSpPr>
        <p:spPr bwMode="auto">
          <a:xfrm>
            <a:off x="155575" y="-715963"/>
            <a:ext cx="3076575" cy="14954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0" name="AutoShape 4" descr="Systematic's Hospital Care"/>
          <p:cNvSpPr>
            <a:spLocks noChangeAspect="1" noChangeArrowheads="1"/>
          </p:cNvSpPr>
          <p:nvPr/>
        </p:nvSpPr>
        <p:spPr bwMode="auto">
          <a:xfrm>
            <a:off x="155575" y="-715963"/>
            <a:ext cx="3076575" cy="14954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2" name="AutoShape 6" descr="Systematic's Hospital Ca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4584" name="Picture 8" descr="Revolutionizing Healthcare: Private Investment Paves the Way for a  State-of-the-Art 300-Bed Hospital in Blida - Dzair tube en"/>
          <p:cNvPicPr>
            <a:picLocks noChangeAspect="1" noChangeArrowheads="1"/>
          </p:cNvPicPr>
          <p:nvPr/>
        </p:nvPicPr>
        <p:blipFill>
          <a:blip r:embed="rId2" cstate="print"/>
          <a:srcRect/>
          <a:stretch>
            <a:fillRect/>
          </a:stretch>
        </p:blipFill>
        <p:spPr bwMode="auto">
          <a:xfrm>
            <a:off x="2458075" y="374951"/>
            <a:ext cx="6564647" cy="1919515"/>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a:t>The hospital can be </a:t>
            </a:r>
            <a:r>
              <a:rPr lang="en-US" b="1" dirty="0"/>
              <a:t>general or special.</a:t>
            </a:r>
            <a:endParaRPr lang="sr-Latn-RS" b="1" dirty="0"/>
          </a:p>
          <a:p>
            <a:endParaRPr lang="sr-Latn-RS" dirty="0"/>
          </a:p>
          <a:p>
            <a:r>
              <a:rPr lang="en-US" b="1" dirty="0"/>
              <a:t>The general hospital </a:t>
            </a:r>
            <a:r>
              <a:rPr lang="en-US" dirty="0"/>
              <a:t>provides health care to people of all ages, suffering from various types of diseases</a:t>
            </a:r>
            <a:endParaRPr lang="sr-Latn-RS" dirty="0"/>
          </a:p>
          <a:p>
            <a:endParaRPr lang="sr-Latn-RS" dirty="0"/>
          </a:p>
          <a:p>
            <a:r>
              <a:rPr lang="en-US" b="1" dirty="0"/>
              <a:t>A special hospital </a:t>
            </a:r>
            <a:r>
              <a:rPr lang="en-US" dirty="0"/>
              <a:t>provides health care to persons of certain categories of the population, i.e. those suffering from certain diseases, i.e. from one or more branches or fields of medicine.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162594"/>
            <a:ext cx="10515600" cy="5014369"/>
          </a:xfrm>
        </p:spPr>
        <p:txBody>
          <a:bodyPr>
            <a:normAutofit fontScale="92500"/>
          </a:bodyPr>
          <a:lstStyle/>
          <a:p>
            <a:r>
              <a:rPr lang="en-US" sz="2600" b="1" dirty="0"/>
              <a:t>The general hospital</a:t>
            </a:r>
            <a:r>
              <a:rPr lang="en-US" sz="2600" dirty="0"/>
              <a:t> provides health care to people of all ages, suffering from various types of diseases. A publicly owned general hospital is established for the territory of one or more local self-government units. </a:t>
            </a:r>
            <a:endParaRPr lang="sr-Latn-RS" sz="2600" dirty="0"/>
          </a:p>
          <a:p>
            <a:r>
              <a:rPr lang="en-US" sz="2600" dirty="0"/>
              <a:t>A general hospital must perform healthcare activities at least in the following areas: </a:t>
            </a:r>
            <a:endParaRPr lang="sr-Latn-RS" sz="2600" dirty="0"/>
          </a:p>
          <a:p>
            <a:r>
              <a:rPr lang="en-US" sz="2600" dirty="0"/>
              <a:t>1) reception and treatment of emergency situations</a:t>
            </a:r>
            <a:endParaRPr lang="sr-Latn-RS" sz="2600" dirty="0"/>
          </a:p>
          <a:p>
            <a:r>
              <a:rPr lang="en-US" sz="2600" dirty="0"/>
              <a:t> 2) specialist consultation in the field of internal medicine, pediatrics, gynecology and obstetrics and general surgery</a:t>
            </a:r>
            <a:endParaRPr lang="sr-Latn-RS" sz="2600" dirty="0"/>
          </a:p>
          <a:p>
            <a:r>
              <a:rPr lang="en-US" sz="2600" dirty="0"/>
              <a:t> 3) laboratory, radiological and other diagnostics in accordance with their activity </a:t>
            </a:r>
            <a:endParaRPr lang="sr-Latn-RS" sz="2600" dirty="0"/>
          </a:p>
          <a:p>
            <a:r>
              <a:rPr lang="en-US" sz="2600" dirty="0"/>
              <a:t>4) anesthesiology with resuscitation and intensive therapy </a:t>
            </a:r>
            <a:endParaRPr lang="sr-Latn-RS" sz="2600" dirty="0"/>
          </a:p>
          <a:p>
            <a:r>
              <a:rPr lang="en-US" sz="2600" dirty="0"/>
              <a:t>5) pharmacy activities, through the hospital pharmacy.</a:t>
            </a:r>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special hospital performs specialist consultation and inpatient health care in the area for which it was founded</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95401" y="1176867"/>
            <a:ext cx="9271000" cy="4199466"/>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TERTIARY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824EF-DFC9-4D42-85C9-4ECA844CC6FC}"/>
              </a:ext>
            </a:extLst>
          </p:cNvPr>
          <p:cNvSpPr>
            <a:spLocks noGrp="1"/>
          </p:cNvSpPr>
          <p:nvPr>
            <p:ph type="title"/>
          </p:nvPr>
        </p:nvSpPr>
        <p:spPr/>
        <p:txBody>
          <a:bodyPr>
            <a:normAutofit fontScale="90000"/>
          </a:bodyPr>
          <a:lstStyle/>
          <a:p>
            <a:r>
              <a:rPr lang="en-US" dirty="0"/>
              <a:t>Health activity at the tertiary level of health care </a:t>
            </a:r>
          </a:p>
        </p:txBody>
      </p:sp>
      <p:sp>
        <p:nvSpPr>
          <p:cNvPr id="3" name="Content Placeholder 2">
            <a:extLst>
              <a:ext uri="{FF2B5EF4-FFF2-40B4-BE49-F238E27FC236}">
                <a16:creationId xmlns:a16="http://schemas.microsoft.com/office/drawing/2014/main" id="{A70D5A49-7165-4C37-BF90-31B9A9A2BA09}"/>
              </a:ext>
            </a:extLst>
          </p:cNvPr>
          <p:cNvSpPr>
            <a:spLocks noGrp="1"/>
          </p:cNvSpPr>
          <p:nvPr>
            <p:ph idx="1"/>
          </p:nvPr>
        </p:nvSpPr>
        <p:spPr/>
        <p:txBody>
          <a:bodyPr>
            <a:normAutofit lnSpcReduction="10000"/>
          </a:bodyPr>
          <a:lstStyle/>
          <a:p>
            <a:r>
              <a:rPr lang="en-US" dirty="0"/>
              <a:t>Health activity at the tertiary level of health care includes the provision of the most complex measures and procedures of health care and specialist-consultative and hospital health activities, as well as scientific research and educational activities, in accordance with the law regulating scientific research activities, i.e. educational activities.</a:t>
            </a:r>
          </a:p>
          <a:p>
            <a:endParaRPr lang="en-US" dirty="0"/>
          </a:p>
          <a:p>
            <a:r>
              <a:rPr lang="en-US" dirty="0"/>
              <a:t>Health activity at the tertiary level of health care includes the performance of pharmacy activities in the hospital pharmacy, in accordance with the law.</a:t>
            </a:r>
          </a:p>
          <a:p>
            <a:endParaRPr lang="en-US" dirty="0"/>
          </a:p>
          <a:p>
            <a:endParaRPr lang="en-US" dirty="0"/>
          </a:p>
        </p:txBody>
      </p:sp>
    </p:spTree>
    <p:extLst>
      <p:ext uri="{BB962C8B-B14F-4D97-AF65-F5344CB8AC3E}">
        <p14:creationId xmlns:p14="http://schemas.microsoft.com/office/powerpoint/2010/main" val="35151408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7A362-6FB6-42C4-B3D1-EC812267227F}"/>
              </a:ext>
            </a:extLst>
          </p:cNvPr>
          <p:cNvSpPr>
            <a:spLocks noGrp="1"/>
          </p:cNvSpPr>
          <p:nvPr>
            <p:ph type="title"/>
          </p:nvPr>
        </p:nvSpPr>
        <p:spPr/>
        <p:txBody>
          <a:bodyPr>
            <a:normAutofit fontScale="90000"/>
          </a:bodyPr>
          <a:lstStyle/>
          <a:p>
            <a:br>
              <a:rPr lang="sr-Latn-RS" sz="3100" dirty="0"/>
            </a:br>
            <a:br>
              <a:rPr lang="sr-Latn-RS" sz="3100" dirty="0"/>
            </a:br>
            <a:br>
              <a:rPr lang="sr-Latn-RS" sz="3100" dirty="0"/>
            </a:br>
            <a:r>
              <a:rPr lang="en-US" sz="3100" dirty="0"/>
              <a:t>HEALTHCARE INSTITUTIONS PERFORMING HEALTHCARE ACTIVITIES AT THE TERTIARY LEVEL OF HEALTHCARE</a:t>
            </a:r>
            <a:br>
              <a:rPr lang="en-US" sz="3100" dirty="0"/>
            </a:br>
            <a:br>
              <a:rPr lang="en-US" dirty="0"/>
            </a:br>
            <a:endParaRPr lang="en-US" dirty="0"/>
          </a:p>
        </p:txBody>
      </p:sp>
      <p:sp>
        <p:nvSpPr>
          <p:cNvPr id="3" name="Content Placeholder 2">
            <a:extLst>
              <a:ext uri="{FF2B5EF4-FFF2-40B4-BE49-F238E27FC236}">
                <a16:creationId xmlns:a16="http://schemas.microsoft.com/office/drawing/2014/main" id="{001D82A3-5B1D-4E89-9E0B-26E0C31D3743}"/>
              </a:ext>
            </a:extLst>
          </p:cNvPr>
          <p:cNvSpPr>
            <a:spLocks noGrp="1"/>
          </p:cNvSpPr>
          <p:nvPr>
            <p:ph idx="1"/>
          </p:nvPr>
        </p:nvSpPr>
        <p:spPr/>
        <p:txBody>
          <a:bodyPr/>
          <a:lstStyle/>
          <a:p>
            <a:r>
              <a:rPr lang="en-US" dirty="0"/>
              <a:t>Clinic</a:t>
            </a:r>
          </a:p>
          <a:p>
            <a:r>
              <a:rPr lang="en-US" dirty="0"/>
              <a:t>Institute</a:t>
            </a:r>
          </a:p>
          <a:p>
            <a:r>
              <a:rPr lang="en-US" dirty="0"/>
              <a:t>Clinical Hospital Center</a:t>
            </a:r>
          </a:p>
          <a:p>
            <a:r>
              <a:rPr lang="en-US" dirty="0"/>
              <a:t>University Clinical Center</a:t>
            </a:r>
          </a:p>
          <a:p>
            <a:endParaRPr lang="en-US" dirty="0"/>
          </a:p>
          <a:p>
            <a:endParaRPr lang="en-US" dirty="0"/>
          </a:p>
        </p:txBody>
      </p:sp>
    </p:spTree>
    <p:extLst>
      <p:ext uri="{BB962C8B-B14F-4D97-AF65-F5344CB8AC3E}">
        <p14:creationId xmlns:p14="http://schemas.microsoft.com/office/powerpoint/2010/main" val="3057642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health activity?</a:t>
            </a:r>
          </a:p>
        </p:txBody>
      </p:sp>
      <p:sp>
        <p:nvSpPr>
          <p:cNvPr id="3" name="Content Placeholder 2"/>
          <p:cNvSpPr>
            <a:spLocks noGrp="1"/>
          </p:cNvSpPr>
          <p:nvPr>
            <p:ph idx="1"/>
          </p:nvPr>
        </p:nvSpPr>
        <p:spPr/>
        <p:txBody>
          <a:bodyPr/>
          <a:lstStyle/>
          <a:p>
            <a:r>
              <a:rPr lang="en-US" dirty="0"/>
              <a:t>Health activity is an activity that ensures the health care of citizens, and which is carried out through the health care system.</a:t>
            </a:r>
          </a:p>
        </p:txBody>
      </p:sp>
    </p:spTree>
    <p:extLst>
      <p:ext uri="{BB962C8B-B14F-4D97-AF65-F5344CB8AC3E}">
        <p14:creationId xmlns:p14="http://schemas.microsoft.com/office/powerpoint/2010/main" val="42537323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786436"/>
            <a:ext cx="10515600" cy="4351338"/>
          </a:xfrm>
        </p:spPr>
        <p:txBody>
          <a:bodyPr/>
          <a:lstStyle/>
          <a:p>
            <a:endParaRPr lang="sr-Latn-RS" b="1" dirty="0"/>
          </a:p>
          <a:p>
            <a:r>
              <a:rPr lang="en-US" b="1" dirty="0"/>
              <a:t>Health activity at the tertiary level </a:t>
            </a:r>
            <a:r>
              <a:rPr lang="en-US" dirty="0"/>
              <a:t>of health care includes the provision of the </a:t>
            </a:r>
            <a:r>
              <a:rPr lang="en-US" b="1" dirty="0"/>
              <a:t>most complex measures and procedures of health care and highly specialist-consultative and hospital health activities, as well as scientific research and educational activities</a:t>
            </a:r>
            <a:r>
              <a:rPr lang="en-US" dirty="0"/>
              <a:t>, in accordance with the law regulating scientific research activities, i.e. educational activities.</a:t>
            </a:r>
            <a:endParaRPr lang="sr-Cyrl-RS" dirty="0"/>
          </a:p>
          <a:p>
            <a:r>
              <a:rPr lang="sr-Cyrl-RS" dirty="0"/>
              <a:t>Е</a:t>
            </a:r>
            <a:r>
              <a:rPr lang="en-US" dirty="0" err="1"/>
              <a:t>ducational</a:t>
            </a:r>
            <a:r>
              <a:rPr lang="en-US" dirty="0"/>
              <a:t> and scientific research activity</a:t>
            </a:r>
            <a:endParaRPr lang="sr-Cyrl-RS" dirty="0"/>
          </a:p>
          <a:p>
            <a:r>
              <a:rPr lang="en-US" b="1" dirty="0"/>
              <a:t>In the headquarters of the Faculty of Health Professions</a:t>
            </a:r>
            <a:r>
              <a:rPr lang="en-US" dirty="0"/>
              <a: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1267" y="681037"/>
            <a:ext cx="10515600" cy="1325563"/>
          </a:xfrm>
        </p:spPr>
        <p:txBody>
          <a:bodyPr/>
          <a:lstStyle/>
          <a:p>
            <a:r>
              <a:rPr lang="en-US" dirty="0"/>
              <a:t>                    Institutions</a:t>
            </a:r>
          </a:p>
        </p:txBody>
      </p:sp>
      <p:sp>
        <p:nvSpPr>
          <p:cNvPr id="3" name="Content Placeholder 2"/>
          <p:cNvSpPr>
            <a:spLocks noGrp="1"/>
          </p:cNvSpPr>
          <p:nvPr>
            <p:ph idx="1"/>
          </p:nvPr>
        </p:nvSpPr>
        <p:spPr>
          <a:xfrm>
            <a:off x="838200" y="2700867"/>
            <a:ext cx="11049000" cy="3476096"/>
          </a:xfrm>
        </p:spPr>
        <p:txBody>
          <a:bodyPr>
            <a:normAutofit fontScale="92500" lnSpcReduction="20000"/>
          </a:bodyPr>
          <a:lstStyle/>
          <a:p>
            <a:r>
              <a:rPr lang="en-US" b="1" dirty="0"/>
              <a:t>Clinic </a:t>
            </a:r>
            <a:r>
              <a:rPr lang="en-US" dirty="0"/>
              <a:t>activity from a specific field of medicine ( 1 field), i.e. dental medicine.</a:t>
            </a:r>
          </a:p>
          <a:p>
            <a:r>
              <a:rPr lang="en-US" b="1" dirty="0"/>
              <a:t>Institute </a:t>
            </a:r>
            <a:r>
              <a:rPr lang="en-US" dirty="0"/>
              <a:t>highly specialized specialist consultative and inpatient healthcare activity or only highly specialized specialist consultative healthcare activity, from one or more areas of medicine or dental medicine</a:t>
            </a:r>
          </a:p>
          <a:p>
            <a:r>
              <a:rPr lang="en-US" b="1" dirty="0"/>
              <a:t>Clinical Hospital Center </a:t>
            </a:r>
            <a:r>
              <a:rPr lang="en-US" dirty="0"/>
              <a:t>specialist consultative and inpatient health care at the secondary level of health care and highly specialized specialist consultative and inpatient health care at the tertiary level of health care from several branches of medicine.</a:t>
            </a:r>
          </a:p>
          <a:p>
            <a:r>
              <a:rPr lang="en-US" b="1" dirty="0"/>
              <a:t>University Clinical Center </a:t>
            </a:r>
            <a:r>
              <a:rPr lang="en-US" dirty="0"/>
              <a:t>unites the activities of three or more clinics, i.e. institutes, which form an organizational and functional unit, which performs highly specialized specialist consultative and inpatient health activities from several fields of medicine</a:t>
            </a:r>
          </a:p>
        </p:txBody>
      </p:sp>
      <p:pic>
        <p:nvPicPr>
          <p:cNvPr id="17410" name="Picture 2" descr="University Clinical Centre of Serbia | LinkedIn"/>
          <p:cNvPicPr>
            <a:picLocks noChangeAspect="1" noChangeArrowheads="1"/>
          </p:cNvPicPr>
          <p:nvPr/>
        </p:nvPicPr>
        <p:blipFill>
          <a:blip r:embed="rId2" cstate="print"/>
          <a:srcRect/>
          <a:stretch>
            <a:fillRect/>
          </a:stretch>
        </p:blipFill>
        <p:spPr bwMode="auto">
          <a:xfrm>
            <a:off x="2372632" y="491066"/>
            <a:ext cx="1905000" cy="19050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778B5-20D5-4E73-8DEE-1D640A88AF0E}"/>
              </a:ext>
            </a:extLst>
          </p:cNvPr>
          <p:cNvSpPr>
            <a:spLocks noGrp="1"/>
          </p:cNvSpPr>
          <p:nvPr>
            <p:ph type="title"/>
          </p:nvPr>
        </p:nvSpPr>
        <p:spPr/>
        <p:txBody>
          <a:bodyPr>
            <a:normAutofit fontScale="90000"/>
          </a:bodyPr>
          <a:lstStyle/>
          <a:p>
            <a:br>
              <a:rPr lang="sr-Latn-RS" dirty="0"/>
            </a:br>
            <a:r>
              <a:rPr lang="sr-Latn-RS" dirty="0"/>
              <a:t>E</a:t>
            </a:r>
            <a:r>
              <a:rPr lang="en-US" dirty="0" err="1"/>
              <a:t>ducational</a:t>
            </a:r>
            <a:r>
              <a:rPr lang="en-US" dirty="0"/>
              <a:t> activity in a health institution</a:t>
            </a:r>
            <a:br>
              <a:rPr lang="en-US" dirty="0"/>
            </a:br>
            <a:br>
              <a:rPr lang="en-US" dirty="0"/>
            </a:br>
            <a:endParaRPr lang="en-US" dirty="0"/>
          </a:p>
        </p:txBody>
      </p:sp>
      <p:sp>
        <p:nvSpPr>
          <p:cNvPr id="3" name="Content Placeholder 2">
            <a:extLst>
              <a:ext uri="{FF2B5EF4-FFF2-40B4-BE49-F238E27FC236}">
                <a16:creationId xmlns:a16="http://schemas.microsoft.com/office/drawing/2014/main" id="{DE25064E-8CEE-4F5E-8832-95EFE96C3BF2}"/>
              </a:ext>
            </a:extLst>
          </p:cNvPr>
          <p:cNvSpPr>
            <a:spLocks noGrp="1"/>
          </p:cNvSpPr>
          <p:nvPr>
            <p:ph idx="1"/>
          </p:nvPr>
        </p:nvSpPr>
        <p:spPr/>
        <p:txBody>
          <a:bodyPr>
            <a:normAutofit fontScale="92500"/>
          </a:bodyPr>
          <a:lstStyle/>
          <a:p>
            <a:r>
              <a:rPr lang="en-US" dirty="0"/>
              <a:t>In addition to health institutions that perform health care at the tertiary level of health care, educational activities can also be performed in health care institutions at the primary, secondary, and multiple levels of health care.</a:t>
            </a:r>
          </a:p>
          <a:p>
            <a:r>
              <a:rPr lang="en-US" dirty="0"/>
              <a:t>A health institution can perform educational activities if it concludes a contract with the appropriate school, i.e. higher education institution of the health profession.</a:t>
            </a:r>
          </a:p>
          <a:p>
            <a:r>
              <a:rPr lang="en-US" dirty="0"/>
              <a:t>The conditions that the health institution must meet for the performance of practical teaching for pupils and students of the health profession are prescribed by agreement between the minister and the minister responsible for education.</a:t>
            </a:r>
          </a:p>
        </p:txBody>
      </p:sp>
    </p:spTree>
    <p:extLst>
      <p:ext uri="{BB962C8B-B14F-4D97-AF65-F5344CB8AC3E}">
        <p14:creationId xmlns:p14="http://schemas.microsoft.com/office/powerpoint/2010/main" val="18421456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62DA5-AFC4-49A7-86D6-5BFBA3330B87}"/>
              </a:ext>
            </a:extLst>
          </p:cNvPr>
          <p:cNvSpPr>
            <a:spLocks noGrp="1"/>
          </p:cNvSpPr>
          <p:nvPr>
            <p:ph type="title"/>
          </p:nvPr>
        </p:nvSpPr>
        <p:spPr/>
        <p:txBody>
          <a:bodyPr>
            <a:normAutofit/>
          </a:bodyPr>
          <a:lstStyle/>
          <a:p>
            <a:r>
              <a:rPr lang="en-US" sz="2400" dirty="0"/>
              <a:t>HEALTHCARE INSTITUTIONS THAT PERFORM HEALTHCARE ACTIVITIES AT MULTIPLE LEVELS OF HEALTHCARE</a:t>
            </a:r>
          </a:p>
        </p:txBody>
      </p:sp>
      <p:sp>
        <p:nvSpPr>
          <p:cNvPr id="3" name="Content Placeholder 2">
            <a:extLst>
              <a:ext uri="{FF2B5EF4-FFF2-40B4-BE49-F238E27FC236}">
                <a16:creationId xmlns:a16="http://schemas.microsoft.com/office/drawing/2014/main" id="{EA7C1D3C-837C-412C-9576-B2008C32CF04}"/>
              </a:ext>
            </a:extLst>
          </p:cNvPr>
          <p:cNvSpPr>
            <a:spLocks noGrp="1"/>
          </p:cNvSpPr>
          <p:nvPr>
            <p:ph idx="1"/>
          </p:nvPr>
        </p:nvSpPr>
        <p:spPr/>
        <p:txBody>
          <a:bodyPr>
            <a:normAutofit fontScale="92500" lnSpcReduction="20000"/>
          </a:bodyPr>
          <a:lstStyle/>
          <a:p>
            <a:r>
              <a:rPr lang="en-US" dirty="0"/>
              <a:t>Institute of Public Health</a:t>
            </a:r>
          </a:p>
          <a:p>
            <a:r>
              <a:rPr lang="en-US" dirty="0"/>
              <a:t>Institute for blood transfusion</a:t>
            </a:r>
          </a:p>
          <a:p>
            <a:r>
              <a:rPr lang="en-US" dirty="0"/>
              <a:t>Institute for Occupational Medicine</a:t>
            </a:r>
          </a:p>
          <a:p>
            <a:r>
              <a:rPr lang="en-US" dirty="0"/>
              <a:t>Institute for Forensic Medicine</a:t>
            </a:r>
          </a:p>
          <a:p>
            <a:r>
              <a:rPr lang="en-US" dirty="0"/>
              <a:t>Institute for Virology, Vaccines and Serums</a:t>
            </a:r>
          </a:p>
          <a:p>
            <a:r>
              <a:rPr lang="en-US" dirty="0"/>
              <a:t>Institute for anti-rabies protection</a:t>
            </a:r>
          </a:p>
          <a:p>
            <a:r>
              <a:rPr lang="en-US" dirty="0"/>
              <a:t>Institute for Psychophysiological Disorders and Speech Pathology</a:t>
            </a:r>
          </a:p>
          <a:p>
            <a:r>
              <a:rPr lang="en-US" dirty="0"/>
              <a:t>Institute for Biocides and Medical Ecology</a:t>
            </a:r>
          </a:p>
          <a:p>
            <a:endParaRPr lang="en-US" dirty="0"/>
          </a:p>
          <a:p>
            <a:endParaRPr lang="en-US" dirty="0"/>
          </a:p>
        </p:txBody>
      </p:sp>
    </p:spTree>
    <p:extLst>
      <p:ext uri="{BB962C8B-B14F-4D97-AF65-F5344CB8AC3E}">
        <p14:creationId xmlns:p14="http://schemas.microsoft.com/office/powerpoint/2010/main" val="10738592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29732"/>
            <a:ext cx="10972800" cy="1015091"/>
          </a:xfrm>
        </p:spPr>
        <p:txBody>
          <a:bodyPr>
            <a:noAutofit/>
          </a:bodyPr>
          <a:lstStyle/>
          <a:p>
            <a:br>
              <a:rPr lang="sr-Latn-RS" sz="3200" dirty="0"/>
            </a:br>
            <a:r>
              <a:rPr lang="en-US" sz="3200" dirty="0"/>
              <a:t>HEALTHCARE WORKERS AND HEALTHCARE ASSOCIATES</a:t>
            </a:r>
            <a:br>
              <a:rPr lang="en-US" sz="3200" dirty="0"/>
            </a:br>
            <a:endParaRPr lang="en-US" sz="3200" dirty="0"/>
          </a:p>
        </p:txBody>
      </p:sp>
      <p:sp>
        <p:nvSpPr>
          <p:cNvPr id="3" name="Content Placeholder 2"/>
          <p:cNvSpPr>
            <a:spLocks noGrp="1"/>
          </p:cNvSpPr>
          <p:nvPr>
            <p:ph idx="1"/>
          </p:nvPr>
        </p:nvSpPr>
        <p:spPr>
          <a:xfrm>
            <a:off x="609600" y="1340768"/>
            <a:ext cx="10972800" cy="4785395"/>
          </a:xfrm>
        </p:spPr>
        <p:txBody>
          <a:bodyPr>
            <a:normAutofit/>
          </a:bodyPr>
          <a:lstStyle/>
          <a:p>
            <a:endParaRPr lang="sr-Latn-RS" sz="2400" b="1" dirty="0"/>
          </a:p>
          <a:p>
            <a:endParaRPr lang="sr-Latn-RS" sz="2400" b="1" dirty="0"/>
          </a:p>
          <a:p>
            <a:r>
              <a:rPr lang="en-US" sz="2400" b="1" dirty="0"/>
              <a:t>A healthcare worker, </a:t>
            </a:r>
            <a:r>
              <a:rPr lang="en-US" sz="2400" dirty="0"/>
              <a:t>depending on the level of education, is: </a:t>
            </a:r>
            <a:endParaRPr lang="sr-Latn-RS" sz="2400" dirty="0"/>
          </a:p>
          <a:p>
            <a:r>
              <a:rPr lang="en-US" sz="2400" dirty="0"/>
              <a:t>1) doctor of medicine, doctor of dental medicine, master of pharmacy and master of pharmacy-medical biochemist - with completed appropriate integrated academic studies of the health profession </a:t>
            </a:r>
          </a:p>
          <a:p>
            <a:r>
              <a:rPr lang="en-US" sz="2400" dirty="0"/>
              <a:t>2) a nurse, a health technician, or another person who has completed an appropriate university or secondary school in the health profession in accordance with the law In order to perform healthcare activities, healthcare workers must also have appropriate specialization for certain tasks, that is, narrower specialization in accordance with the provisions of the law.</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95573" y="1018456"/>
            <a:ext cx="9652000" cy="948720"/>
          </a:xfrm>
        </p:spPr>
        <p:txBody>
          <a:bodyPr>
            <a:normAutofit fontScale="90000"/>
          </a:bodyPr>
          <a:lstStyle/>
          <a:p>
            <a:r>
              <a:rPr lang="en-US" sz="2800" b="1" dirty="0"/>
              <a:t>HEALTHCARE WORKERS AND HEALTHCARE ASSOCIATES</a:t>
            </a:r>
            <a:br>
              <a:rPr lang="en-US" sz="2800" dirty="0"/>
            </a:br>
            <a:endParaRPr lang="en-US" sz="2800" dirty="0"/>
          </a:p>
        </p:txBody>
      </p:sp>
      <p:sp>
        <p:nvSpPr>
          <p:cNvPr id="3" name="Content Placeholder 2"/>
          <p:cNvSpPr>
            <a:spLocks noGrp="1"/>
          </p:cNvSpPr>
          <p:nvPr>
            <p:ph idx="1"/>
          </p:nvPr>
        </p:nvSpPr>
        <p:spPr>
          <a:xfrm>
            <a:off x="1007435" y="1196752"/>
            <a:ext cx="10094912" cy="5403000"/>
          </a:xfrm>
        </p:spPr>
        <p:txBody>
          <a:bodyPr>
            <a:normAutofit/>
          </a:bodyPr>
          <a:lstStyle/>
          <a:p>
            <a:endParaRPr lang="sr-Latn-RS" sz="2400" b="1" dirty="0"/>
          </a:p>
          <a:p>
            <a:endParaRPr lang="sr-Latn-RS" b="1" dirty="0"/>
          </a:p>
          <a:p>
            <a:endParaRPr lang="sr-Latn-RS" sz="2400" b="1" dirty="0"/>
          </a:p>
          <a:p>
            <a:r>
              <a:rPr lang="en-US" sz="2400" b="1" dirty="0"/>
              <a:t>A health associate</a:t>
            </a:r>
            <a:r>
              <a:rPr lang="en-US" sz="2400" dirty="0"/>
              <a:t> is a person who does not have a secondary education in the health profession, or a higher education in the health profession, and who participates in the performance of certain health care tasks (prevention, diagnostics, therapy and rehabilitation) in a health institution, i.e. private practice. In order to perform certain health care tasks, healthcare assistants must also have appropriate specialization for certain tasks in accordance with the provisions of the law.</a:t>
            </a:r>
            <a:endParaRPr lang="en-US" sz="2200" dirty="0"/>
          </a:p>
        </p:txBody>
      </p:sp>
    </p:spTree>
  </p:cSld>
  <p:clrMapOvr>
    <a:masterClrMapping/>
  </p:clrMapOvr>
  <mc:AlternateContent xmlns:mc="http://schemas.openxmlformats.org/markup-compatibility/2006" xmlns:p14="http://schemas.microsoft.com/office/powerpoint/2010/main">
    <mc:Choice Requires="p14">
      <p:transition spd="slow" p14:dur="2000" advTm="45116"/>
    </mc:Choice>
    <mc:Fallback xmlns="">
      <p:transition spd="slow" advTm="45116"/>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Professional </a:t>
            </a:r>
            <a:r>
              <a:rPr lang="sr-Latn-RS" dirty="0"/>
              <a:t>improvements</a:t>
            </a:r>
            <a:r>
              <a:rPr lang="en-US" dirty="0"/>
              <a:t> includes:</a:t>
            </a:r>
            <a:endParaRPr lang="sr-Latn-RS" dirty="0"/>
          </a:p>
          <a:p>
            <a:r>
              <a:rPr lang="en-US" dirty="0"/>
              <a:t> 1) specializations, narrower specializations, continuous education and other forms of professional development of healthcare workers </a:t>
            </a:r>
            <a:endParaRPr lang="sr-Latn-RS" dirty="0"/>
          </a:p>
          <a:p>
            <a:r>
              <a:rPr lang="en-US" dirty="0"/>
              <a:t>2) specializations of healthcare associates</a:t>
            </a:r>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B71C2B-B0FB-4A55-847C-D0970F2EB76C}"/>
              </a:ext>
            </a:extLst>
          </p:cNvPr>
          <p:cNvSpPr>
            <a:spLocks noGrp="1"/>
          </p:cNvSpPr>
          <p:nvPr>
            <p:ph type="title"/>
          </p:nvPr>
        </p:nvSpPr>
        <p:spPr/>
        <p:txBody>
          <a:bodyPr>
            <a:normAutofit fontScale="90000"/>
          </a:bodyPr>
          <a:lstStyle/>
          <a:p>
            <a:br>
              <a:rPr lang="sr-Latn-RS" dirty="0"/>
            </a:br>
            <a:r>
              <a:rPr lang="en-US" dirty="0"/>
              <a:t>Authorities of health institutions</a:t>
            </a:r>
            <a:br>
              <a:rPr lang="en-US" dirty="0"/>
            </a:br>
            <a:br>
              <a:rPr lang="en-US" dirty="0"/>
            </a:br>
            <a:endParaRPr lang="en-US" dirty="0"/>
          </a:p>
        </p:txBody>
      </p:sp>
      <p:sp>
        <p:nvSpPr>
          <p:cNvPr id="3" name="Content Placeholder 2">
            <a:extLst>
              <a:ext uri="{FF2B5EF4-FFF2-40B4-BE49-F238E27FC236}">
                <a16:creationId xmlns:a16="http://schemas.microsoft.com/office/drawing/2014/main" id="{DB95CCB3-DF8F-40E0-8C63-F8EA238AA730}"/>
              </a:ext>
            </a:extLst>
          </p:cNvPr>
          <p:cNvSpPr>
            <a:spLocks noGrp="1"/>
          </p:cNvSpPr>
          <p:nvPr>
            <p:ph idx="1"/>
          </p:nvPr>
        </p:nvSpPr>
        <p:spPr/>
        <p:txBody>
          <a:bodyPr/>
          <a:lstStyle/>
          <a:p>
            <a:r>
              <a:rPr lang="en-US" dirty="0"/>
              <a:t>The bodies of the publicly owned healthcare institution are: </a:t>
            </a:r>
            <a:endParaRPr lang="sr-Latn-RS" dirty="0"/>
          </a:p>
          <a:p>
            <a:r>
              <a:rPr lang="en-US" dirty="0"/>
              <a:t>the director, </a:t>
            </a:r>
            <a:endParaRPr lang="sr-Latn-RS" dirty="0"/>
          </a:p>
          <a:p>
            <a:r>
              <a:rPr lang="en-US" dirty="0"/>
              <a:t>the management board and </a:t>
            </a:r>
            <a:endParaRPr lang="sr-Latn-RS" dirty="0"/>
          </a:p>
          <a:p>
            <a:r>
              <a:rPr lang="en-US" dirty="0"/>
              <a:t>the supervisory board.</a:t>
            </a:r>
          </a:p>
        </p:txBody>
      </p:sp>
    </p:spTree>
    <p:extLst>
      <p:ext uri="{BB962C8B-B14F-4D97-AF65-F5344CB8AC3E}">
        <p14:creationId xmlns:p14="http://schemas.microsoft.com/office/powerpoint/2010/main" val="24846439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ACA775C-047D-4FE4-9E8B-404602EE05C2}"/>
              </a:ext>
            </a:extLst>
          </p:cNvPr>
          <p:cNvSpPr>
            <a:spLocks noGrp="1"/>
          </p:cNvSpPr>
          <p:nvPr>
            <p:ph idx="1"/>
          </p:nvPr>
        </p:nvSpPr>
        <p:spPr/>
        <p:txBody>
          <a:bodyPr>
            <a:normAutofit/>
          </a:bodyPr>
          <a:lstStyle/>
          <a:p>
            <a:pPr algn="ctr"/>
            <a:r>
              <a:rPr lang="sr-Latn-RS" sz="3600" dirty="0">
                <a:latin typeface="Times New Roman" pitchFamily="18" charset="0"/>
                <a:cs typeface="Times New Roman" pitchFamily="18" charset="0"/>
              </a:rPr>
              <a:t>T</a:t>
            </a:r>
            <a:r>
              <a:rPr lang="en-US" sz="3600" dirty="0">
                <a:latin typeface="Times New Roman" pitchFamily="18" charset="0"/>
                <a:cs typeface="Times New Roman" pitchFamily="18" charset="0"/>
              </a:rPr>
              <a:t>hank you</a:t>
            </a:r>
            <a:r>
              <a:rPr lang="sr-Latn-RS" sz="3600"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28990943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the health care system</a:t>
            </a:r>
            <a:r>
              <a:rPr lang="sr-Latn-RS" dirty="0"/>
              <a:t>?</a:t>
            </a:r>
            <a:endParaRPr lang="en-US" dirty="0"/>
          </a:p>
        </p:txBody>
      </p:sp>
      <p:sp>
        <p:nvSpPr>
          <p:cNvPr id="3" name="Content Placeholder 2"/>
          <p:cNvSpPr>
            <a:spLocks noGrp="1"/>
          </p:cNvSpPr>
          <p:nvPr>
            <p:ph idx="1"/>
          </p:nvPr>
        </p:nvSpPr>
        <p:spPr/>
        <p:txBody>
          <a:bodyPr/>
          <a:lstStyle/>
          <a:p>
            <a:r>
              <a:rPr lang="en-US" dirty="0"/>
              <a:t>The health care system in the Republic of Serbia consists of health care institutions, higher education institutions of the health profession and other legal entities for which the law stipulates that they also perform health care activities, private practice, health workers and health care associates, as well as the organization and financing of health care.</a:t>
            </a:r>
          </a:p>
        </p:txBody>
      </p:sp>
    </p:spTree>
    <p:extLst>
      <p:ext uri="{BB962C8B-B14F-4D97-AF65-F5344CB8AC3E}">
        <p14:creationId xmlns:p14="http://schemas.microsoft.com/office/powerpoint/2010/main" val="1958396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are the Health Care Providers?</a:t>
            </a:r>
          </a:p>
        </p:txBody>
      </p:sp>
      <p:sp>
        <p:nvSpPr>
          <p:cNvPr id="3" name="Content Placeholder 2"/>
          <p:cNvSpPr>
            <a:spLocks noGrp="1"/>
          </p:cNvSpPr>
          <p:nvPr>
            <p:ph idx="1"/>
          </p:nvPr>
        </p:nvSpPr>
        <p:spPr/>
        <p:txBody>
          <a:bodyPr>
            <a:normAutofit fontScale="92500"/>
          </a:bodyPr>
          <a:lstStyle/>
          <a:p>
            <a:r>
              <a:rPr lang="en-US" dirty="0"/>
              <a:t>1) health institutions in public and private ownership; </a:t>
            </a:r>
            <a:endParaRPr lang="sr-Cyrl-RS" dirty="0"/>
          </a:p>
          <a:p>
            <a:r>
              <a:rPr lang="en-US" dirty="0"/>
              <a:t>2) higher education institutions of the health profession and other legal entities for which a special law stipulates that they also perform health activities </a:t>
            </a:r>
            <a:endParaRPr lang="sr-Cyrl-RS" dirty="0"/>
          </a:p>
          <a:p>
            <a:r>
              <a:rPr lang="en-US" dirty="0"/>
              <a:t>3) private practice; </a:t>
            </a:r>
            <a:endParaRPr lang="sr-Cyrl-RS" dirty="0"/>
          </a:p>
          <a:p>
            <a:r>
              <a:rPr lang="en-US" dirty="0"/>
              <a:t>4) healthcare workers </a:t>
            </a:r>
            <a:endParaRPr lang="sr-Cyrl-RS" dirty="0"/>
          </a:p>
          <a:p>
            <a:r>
              <a:rPr lang="en-US" dirty="0"/>
              <a:t>5) other higher education institutions, i.e. scientific-educational and scientific institutions, with the opinion of the Ministry, in accordance with the law.</a:t>
            </a:r>
          </a:p>
        </p:txBody>
      </p:sp>
    </p:spTree>
    <p:extLst>
      <p:ext uri="{BB962C8B-B14F-4D97-AF65-F5344CB8AC3E}">
        <p14:creationId xmlns:p14="http://schemas.microsoft.com/office/powerpoint/2010/main" val="2029652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establish a health institution</a:t>
            </a:r>
            <a:r>
              <a:rPr lang="sr-Latn-RS" dirty="0"/>
              <a:t>?</a:t>
            </a:r>
            <a:endParaRPr lang="en-US" dirty="0"/>
          </a:p>
        </p:txBody>
      </p:sp>
      <p:sp>
        <p:nvSpPr>
          <p:cNvPr id="3" name="Content Placeholder 2"/>
          <p:cNvSpPr>
            <a:spLocks noGrp="1"/>
          </p:cNvSpPr>
          <p:nvPr>
            <p:ph idx="1"/>
          </p:nvPr>
        </p:nvSpPr>
        <p:spPr/>
        <p:txBody>
          <a:bodyPr/>
          <a:lstStyle/>
          <a:p>
            <a:r>
              <a:rPr lang="en-US" dirty="0"/>
              <a:t>A healthcare institution can be established with public or private funds.</a:t>
            </a:r>
          </a:p>
          <a:p>
            <a:r>
              <a:rPr lang="en-US" dirty="0"/>
              <a:t>A publicly owned healthcare facility is established by the Republic of Serbia, an autonomous province or a local self-government unit, and a privately owned healthcare facility is established by a legal or natural person, under the conditions prescribed by this law.</a:t>
            </a:r>
          </a:p>
        </p:txBody>
      </p:sp>
    </p:spTree>
    <p:extLst>
      <p:ext uri="{BB962C8B-B14F-4D97-AF65-F5344CB8AC3E}">
        <p14:creationId xmlns:p14="http://schemas.microsoft.com/office/powerpoint/2010/main" val="222559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 healthcare institution can be established as:</a:t>
            </a:r>
          </a:p>
        </p:txBody>
      </p:sp>
      <p:sp>
        <p:nvSpPr>
          <p:cNvPr id="3" name="Content Placeholder 2"/>
          <p:cNvSpPr>
            <a:spLocks noGrp="1"/>
          </p:cNvSpPr>
          <p:nvPr>
            <p:ph idx="1"/>
          </p:nvPr>
        </p:nvSpPr>
        <p:spPr/>
        <p:txBody>
          <a:bodyPr>
            <a:normAutofit fontScale="55000" lnSpcReduction="20000"/>
          </a:bodyPr>
          <a:lstStyle/>
          <a:p>
            <a:r>
              <a:rPr lang="en-US" dirty="0"/>
              <a:t>1) health center;</a:t>
            </a:r>
          </a:p>
          <a:p>
            <a:r>
              <a:rPr lang="en-US" dirty="0"/>
              <a:t>2) health institution polyclinic;</a:t>
            </a:r>
          </a:p>
          <a:p>
            <a:r>
              <a:rPr lang="en-US" dirty="0"/>
              <a:t>3) pharmacy institution;</a:t>
            </a:r>
          </a:p>
          <a:p>
            <a:r>
              <a:rPr lang="en-US" dirty="0"/>
              <a:t>4) hospital (general and special);</a:t>
            </a:r>
          </a:p>
          <a:p>
            <a:r>
              <a:rPr lang="en-US" dirty="0"/>
              <a:t>5) health center;</a:t>
            </a:r>
          </a:p>
          <a:p>
            <a:r>
              <a:rPr lang="en-US" dirty="0"/>
              <a:t>6) institution;</a:t>
            </a:r>
          </a:p>
          <a:p>
            <a:r>
              <a:rPr lang="en-US" dirty="0"/>
              <a:t>7) institute for public health;</a:t>
            </a:r>
          </a:p>
          <a:p>
            <a:r>
              <a:rPr lang="en-US" dirty="0"/>
              <a:t>8) clinic;</a:t>
            </a:r>
          </a:p>
          <a:p>
            <a:r>
              <a:rPr lang="en-US" dirty="0"/>
              <a:t>9) institute;</a:t>
            </a:r>
          </a:p>
          <a:p>
            <a:r>
              <a:rPr lang="en-US" dirty="0"/>
              <a:t>10) clinical hospital center;</a:t>
            </a:r>
          </a:p>
          <a:p>
            <a:r>
              <a:rPr lang="en-US" dirty="0"/>
              <a:t>11) university clinical center;</a:t>
            </a:r>
          </a:p>
          <a:p>
            <a:r>
              <a:rPr lang="en-US" dirty="0"/>
              <a:t>12) military health institution or medical unit and institution in the Serbian Armed Forces, in accordance with a special law</a:t>
            </a:r>
          </a:p>
        </p:txBody>
      </p:sp>
    </p:spTree>
    <p:extLst>
      <p:ext uri="{BB962C8B-B14F-4D97-AF65-F5344CB8AC3E}">
        <p14:creationId xmlns:p14="http://schemas.microsoft.com/office/powerpoint/2010/main" val="1697944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sr-Latn-RS" dirty="0"/>
            </a:br>
            <a:br>
              <a:rPr lang="sr-Latn-RS" dirty="0"/>
            </a:br>
            <a:r>
              <a:rPr lang="en-US" dirty="0"/>
              <a:t>What is a Network Plan</a:t>
            </a:r>
            <a:r>
              <a:rPr lang="sr-Latn-RS" dirty="0"/>
              <a:t>?</a:t>
            </a:r>
            <a:br>
              <a:rPr lang="en-US" dirty="0"/>
            </a:br>
            <a:br>
              <a:rPr lang="en-US" dirty="0"/>
            </a:br>
            <a:endParaRPr lang="en-US" dirty="0"/>
          </a:p>
        </p:txBody>
      </p:sp>
      <p:sp>
        <p:nvSpPr>
          <p:cNvPr id="3" name="Content Placeholder 2"/>
          <p:cNvSpPr>
            <a:spLocks noGrp="1"/>
          </p:cNvSpPr>
          <p:nvPr>
            <p:ph idx="1"/>
          </p:nvPr>
        </p:nvSpPr>
        <p:spPr/>
        <p:txBody>
          <a:bodyPr/>
          <a:lstStyle/>
          <a:p>
            <a:r>
              <a:rPr lang="en-US" dirty="0"/>
              <a:t>A health institution that is established with publicly owned funds, whose founder is the Republic of Serbia, an autonomous province, or a local self-government unit, is established in accordance with the Health Institution Network Plan adopted by the Government.</a:t>
            </a:r>
          </a:p>
        </p:txBody>
      </p:sp>
    </p:spTree>
    <p:extLst>
      <p:ext uri="{BB962C8B-B14F-4D97-AF65-F5344CB8AC3E}">
        <p14:creationId xmlns:p14="http://schemas.microsoft.com/office/powerpoint/2010/main" val="285939513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315</TotalTime>
  <Words>2891</Words>
  <Application>Microsoft Office PowerPoint</Application>
  <PresentationFormat>Widescreen</PresentationFormat>
  <Paragraphs>182</Paragraphs>
  <Slides>48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48</vt:i4>
      </vt:variant>
    </vt:vector>
  </HeadingPairs>
  <TitlesOfParts>
    <vt:vector size="53" baseType="lpstr">
      <vt:lpstr>Arial</vt:lpstr>
      <vt:lpstr>Calibri</vt:lpstr>
      <vt:lpstr>Garamond</vt:lpstr>
      <vt:lpstr>Times New Roman</vt:lpstr>
      <vt:lpstr>Organic</vt:lpstr>
      <vt:lpstr>GENERAL CONCEPTS REGARDING THE ORGANIZATION AND ORGANIZATION OF HEALTHCARE INSTITUTIONS AND HEALTH CARE</vt:lpstr>
      <vt:lpstr>What is health care?</vt:lpstr>
      <vt:lpstr>Who are the participants in health care?</vt:lpstr>
      <vt:lpstr>What is a health activity?</vt:lpstr>
      <vt:lpstr>What is the health care system?</vt:lpstr>
      <vt:lpstr>Who are the Health Care Providers?</vt:lpstr>
      <vt:lpstr>How to establish a health institution?</vt:lpstr>
      <vt:lpstr>A healthcare institution can be established as:</vt:lpstr>
      <vt:lpstr>  What is a Network Plan?  </vt:lpstr>
      <vt:lpstr>PowerPoint Presentation</vt:lpstr>
      <vt:lpstr> Who is the founder of the Health Institution?  </vt:lpstr>
      <vt:lpstr>PowerPoint Presentation</vt:lpstr>
      <vt:lpstr> A private practice can be established as:  </vt:lpstr>
      <vt:lpstr>Health care</vt:lpstr>
      <vt:lpstr>                   LEVELS OF CARE </vt:lpstr>
      <vt:lpstr>                   LEVELS OF CARE </vt:lpstr>
      <vt:lpstr>PowerPoint Presentation</vt:lpstr>
      <vt:lpstr>PowerPoint Presentation</vt:lpstr>
      <vt:lpstr>PowerPoint Presentation</vt:lpstr>
      <vt:lpstr>PowerPoint Presentation</vt:lpstr>
      <vt:lpstr>Health activity at the primary level of health care</vt:lpstr>
      <vt:lpstr>Health activity at the primary level of health care includes:</vt:lpstr>
      <vt:lpstr>Health activity at the primary level of health care includes:</vt:lpstr>
      <vt:lpstr>   HEALTHCARE INSTITUTIONS PERFORMING HEALTHCARE ACTIVITIES AT THE PRIMARY LEVEL OF HEALTHCARE  </vt:lpstr>
      <vt:lpstr>Health centre </vt:lpstr>
      <vt:lpstr>Health centre </vt:lpstr>
      <vt:lpstr>Pharmacy institution</vt:lpstr>
      <vt:lpstr>Pharmacy institution</vt:lpstr>
      <vt:lpstr>PowerPoint Presentation</vt:lpstr>
      <vt:lpstr>Health activity at the secondary level of health care</vt:lpstr>
      <vt:lpstr>HEALTHCARE INSTITUTIONS PERFORMING HEALTHCARE ACTIVITIES AT THE SECONDARY LEVEL OF HEALTHCARE</vt:lpstr>
      <vt:lpstr>PowerPoint Presentation</vt:lpstr>
      <vt:lpstr>PowerPoint Presentation</vt:lpstr>
      <vt:lpstr>PowerPoint Presentation</vt:lpstr>
      <vt:lpstr>PowerPoint Presentation</vt:lpstr>
      <vt:lpstr>PowerPoint Presentation</vt:lpstr>
      <vt:lpstr>PowerPoint Presentation</vt:lpstr>
      <vt:lpstr>Health activity at the tertiary level of health care </vt:lpstr>
      <vt:lpstr>   HEALTHCARE INSTITUTIONS PERFORMING HEALTHCARE ACTIVITIES AT THE TERTIARY LEVEL OF HEALTHCARE  </vt:lpstr>
      <vt:lpstr>PowerPoint Presentation</vt:lpstr>
      <vt:lpstr>                    Institutions</vt:lpstr>
      <vt:lpstr> Educational activity in a health institution  </vt:lpstr>
      <vt:lpstr>HEALTHCARE INSTITUTIONS THAT PERFORM HEALTHCARE ACTIVITIES AT MULTIPLE LEVELS OF HEALTHCARE</vt:lpstr>
      <vt:lpstr> HEALTHCARE WORKERS AND HEALTHCARE ASSOCIATES </vt:lpstr>
      <vt:lpstr>HEALTHCARE WORKERS AND HEALTHCARE ASSOCIATES </vt:lpstr>
      <vt:lpstr>PowerPoint Presentation</vt:lpstr>
      <vt:lpstr> Authorities of health institutions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soclek</dc:creator>
  <cp:lastModifiedBy>soclek</cp:lastModifiedBy>
  <cp:revision>52</cp:revision>
  <dcterms:created xsi:type="dcterms:W3CDTF">2023-09-13T09:19:15Z</dcterms:created>
  <dcterms:modified xsi:type="dcterms:W3CDTF">2024-04-25T13:52:33Z</dcterms:modified>
</cp:coreProperties>
</file>